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62" r:id="rId5"/>
    <p:sldId id="263" r:id="rId6"/>
    <p:sldId id="266" r:id="rId7"/>
    <p:sldId id="265" r:id="rId8"/>
    <p:sldId id="267" r:id="rId9"/>
    <p:sldId id="258" r:id="rId10"/>
    <p:sldId id="259" r:id="rId11"/>
    <p:sldId id="286" r:id="rId12"/>
    <p:sldId id="260" r:id="rId13"/>
    <p:sldId id="287" r:id="rId14"/>
    <p:sldId id="261" r:id="rId15"/>
    <p:sldId id="268" r:id="rId16"/>
    <p:sldId id="288" r:id="rId17"/>
    <p:sldId id="269" r:id="rId18"/>
    <p:sldId id="274" r:id="rId19"/>
    <p:sldId id="271" r:id="rId20"/>
    <p:sldId id="272" r:id="rId21"/>
    <p:sldId id="275" r:id="rId22"/>
    <p:sldId id="273" r:id="rId23"/>
    <p:sldId id="291" r:id="rId24"/>
    <p:sldId id="301" r:id="rId25"/>
    <p:sldId id="303" r:id="rId26"/>
    <p:sldId id="302" r:id="rId27"/>
    <p:sldId id="289" r:id="rId28"/>
    <p:sldId id="290" r:id="rId29"/>
    <p:sldId id="284" r:id="rId30"/>
    <p:sldId id="285" r:id="rId31"/>
    <p:sldId id="277" r:id="rId32"/>
    <p:sldId id="279" r:id="rId33"/>
    <p:sldId id="281" r:id="rId34"/>
    <p:sldId id="282" r:id="rId35"/>
    <p:sldId id="278" r:id="rId36"/>
    <p:sldId id="280" r:id="rId37"/>
    <p:sldId id="299" r:id="rId38"/>
    <p:sldId id="283" r:id="rId39"/>
    <p:sldId id="300" r:id="rId40"/>
    <p:sldId id="304" r:id="rId41"/>
    <p:sldId id="305" r:id="rId42"/>
    <p:sldId id="296" r:id="rId43"/>
    <p:sldId id="298" r:id="rId44"/>
    <p:sldId id="297" r:id="rId4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4" d="100"/>
          <a:sy n="124" d="100"/>
        </p:scale>
        <p:origin x="122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069DA-CCD3-4D62-9A0A-4F944711AB22}" type="datetimeFigureOut">
              <a:rPr lang="fr-FR" smtClean="0"/>
              <a:t>30/01/2022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84AFE-ECA3-4641-B84E-948D6AEE3181}" type="slidenum">
              <a:rPr lang="fr-FR" smtClean="0"/>
              <a:t>‹N°›</a:t>
            </a:fld>
            <a:endParaRPr lang="fr-FR"/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188640"/>
            <a:ext cx="2773363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6734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069DA-CCD3-4D62-9A0A-4F944711AB22}" type="datetimeFigureOut">
              <a:rPr lang="fr-FR" smtClean="0"/>
              <a:t>30/01/2022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84AFE-ECA3-4641-B84E-948D6AEE31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1508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069DA-CCD3-4D62-9A0A-4F944711AB22}" type="datetimeFigureOut">
              <a:rPr lang="fr-FR" smtClean="0"/>
              <a:t>30/01/2022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84AFE-ECA3-4641-B84E-948D6AEE31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5539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23728" y="274638"/>
            <a:ext cx="6563072" cy="11430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069DA-CCD3-4D62-9A0A-4F944711AB22}" type="datetimeFigureOut">
              <a:rPr lang="fr-FR" smtClean="0"/>
              <a:t>30/01/2022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84AFE-ECA3-4641-B84E-948D6AEE3181}" type="slidenum">
              <a:rPr lang="fr-FR" smtClean="0"/>
              <a:t>‹N°›</a:t>
            </a:fld>
            <a:endParaRPr lang="fr-FR"/>
          </a:p>
        </p:txBody>
      </p:sp>
      <p:pic>
        <p:nvPicPr>
          <p:cNvPr id="614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260648"/>
            <a:ext cx="2773363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7135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069DA-CCD3-4D62-9A0A-4F944711AB22}" type="datetimeFigureOut">
              <a:rPr lang="fr-FR" smtClean="0"/>
              <a:t>30/01/2022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84AFE-ECA3-4641-B84E-948D6AEE31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3316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069DA-CCD3-4D62-9A0A-4F944711AB22}" type="datetimeFigureOut">
              <a:rPr lang="fr-FR" smtClean="0"/>
              <a:t>30/01/2022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84AFE-ECA3-4641-B84E-948D6AEE31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0786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069DA-CCD3-4D62-9A0A-4F944711AB22}" type="datetimeFigureOut">
              <a:rPr lang="fr-FR" smtClean="0"/>
              <a:t>30/01/2022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84AFE-ECA3-4641-B84E-948D6AEE31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0719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069DA-CCD3-4D62-9A0A-4F944711AB22}" type="datetimeFigureOut">
              <a:rPr lang="fr-FR" smtClean="0"/>
              <a:t>30/01/2022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84AFE-ECA3-4641-B84E-948D6AEE3181}" type="slidenum">
              <a:rPr lang="fr-FR" smtClean="0"/>
              <a:t>‹N°›</a:t>
            </a:fld>
            <a:endParaRPr lang="fr-FR"/>
          </a:p>
        </p:txBody>
      </p:sp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116632"/>
            <a:ext cx="2773363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8451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069DA-CCD3-4D62-9A0A-4F944711AB22}" type="datetimeFigureOut">
              <a:rPr lang="fr-FR" smtClean="0"/>
              <a:t>30/01/2022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84AFE-ECA3-4641-B84E-948D6AEE3181}" type="slidenum">
              <a:rPr lang="fr-FR" smtClean="0"/>
              <a:t>‹N°›</a:t>
            </a:fld>
            <a:endParaRPr lang="fr-FR"/>
          </a:p>
        </p:txBody>
      </p:sp>
      <p:pic>
        <p:nvPicPr>
          <p:cNvPr id="512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116632"/>
            <a:ext cx="2773363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9546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069DA-CCD3-4D62-9A0A-4F944711AB22}" type="datetimeFigureOut">
              <a:rPr lang="fr-FR" smtClean="0"/>
              <a:t>30/01/2022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84AFE-ECA3-4641-B84E-948D6AEE31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3113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069DA-CCD3-4D62-9A0A-4F944711AB22}" type="datetimeFigureOut">
              <a:rPr lang="fr-FR" smtClean="0"/>
              <a:t>30/01/2022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84AFE-ECA3-4641-B84E-948D6AEE31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2712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F069DA-CCD3-4D62-9A0A-4F944711AB22}" type="datetimeFigureOut">
              <a:rPr lang="fr-FR" smtClean="0"/>
              <a:t>30/01/2022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84AFE-ECA3-4641-B84E-948D6AEE31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3449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tm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tmp"/><Relationship Id="rId5" Type="http://schemas.openxmlformats.org/officeDocument/2006/relationships/image" Target="../media/image19.jpg"/><Relationship Id="rId4" Type="http://schemas.openxmlformats.org/officeDocument/2006/relationships/image" Target="../media/image18.tm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tm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mp"/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png"/><Relationship Id="rId4" Type="http://schemas.openxmlformats.org/officeDocument/2006/relationships/image" Target="../media/image29.tm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9.tmp"/><Relationship Id="rId4" Type="http://schemas.openxmlformats.org/officeDocument/2006/relationships/image" Target="../media/image38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tmp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tmp"/><Relationship Id="rId2" Type="http://schemas.openxmlformats.org/officeDocument/2006/relationships/image" Target="../media/image48.tmp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tmp"/><Relationship Id="rId2" Type="http://schemas.openxmlformats.org/officeDocument/2006/relationships/image" Target="../media/image50.tmp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tmp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tmp"/><Relationship Id="rId2" Type="http://schemas.openxmlformats.org/officeDocument/2006/relationships/image" Target="../media/image53.tmp"/><Relationship Id="rId1" Type="http://schemas.openxmlformats.org/officeDocument/2006/relationships/slideLayout" Target="../slideLayouts/slideLayout6.xml"/><Relationship Id="rId5" Type="http://schemas.openxmlformats.org/officeDocument/2006/relationships/hyperlink" Target="file:///E:\Dropbox%20(MERCIER)\Dropbox%20(MERCIER)\DOCUMENTS\ECR%20FEDERATION\SITE%20MOBEE\YAPLA-PRESENTATION\VERSION%20DEFINITIVE\Carpe%20Diem%20N&#176;22%20Invit%20Cossin.pdf" TargetMode="External"/><Relationship Id="rId4" Type="http://schemas.openxmlformats.org/officeDocument/2006/relationships/image" Target="../media/image55.tmp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tmp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tmp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file:///E:\Dropbox%20(MERCIER)\Dropbox%20(MERCIER)\DOCUMENTS\ECR%20FEDERATION\SITE%20MOBEE\YAPLA-PRESENTATION\VERSION%20DEFINITIVE\Carpe%20Diem%20N&#176;22%20Invit%20Cossin.pdf" TargetMode="External"/><Relationship Id="rId2" Type="http://schemas.openxmlformats.org/officeDocument/2006/relationships/hyperlink" Target="file:///E:\Dropbox%20(MERCIER)\Dropbox%20(MERCIER)\DOCUMENTS\ECR%20FEDERATION\SITE%20MOBEE\YAPLA-PRESENTATION\VERSION%20DEFINITIVE\Carpe%20Diem%20N&#176;18.pdf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0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tmp"/><Relationship Id="rId2" Type="http://schemas.openxmlformats.org/officeDocument/2006/relationships/image" Target="../media/image65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tmp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xplosion 2 3"/>
          <p:cNvSpPr/>
          <p:nvPr/>
        </p:nvSpPr>
        <p:spPr>
          <a:xfrm>
            <a:off x="3527050" y="1628800"/>
            <a:ext cx="4176464" cy="2457021"/>
          </a:xfrm>
          <a:prstGeom prst="irregularSeal2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/>
              <a:t>Yapla</a:t>
            </a:r>
            <a:r>
              <a:rPr lang="fr-FR" dirty="0"/>
              <a:t>,    </a:t>
            </a:r>
            <a:r>
              <a:rPr lang="fr-FR" sz="7200" dirty="0"/>
              <a:t>boom !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4725144"/>
            <a:ext cx="6400800" cy="913656"/>
          </a:xfrm>
        </p:spPr>
        <p:txBody>
          <a:bodyPr/>
          <a:lstStyle/>
          <a:p>
            <a:r>
              <a:rPr lang="fr-FR" dirty="0"/>
              <a:t>ECR 31 janvier 2022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203848" y="4085821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 logiciel qui prospère  !</a:t>
            </a:r>
          </a:p>
        </p:txBody>
      </p:sp>
    </p:spTree>
    <p:extLst>
      <p:ext uri="{BB962C8B-B14F-4D97-AF65-F5344CB8AC3E}">
        <p14:creationId xmlns:p14="http://schemas.microsoft.com/office/powerpoint/2010/main" val="63586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8348356" cy="3342937"/>
          </a:xfrm>
          <a:prstGeom prst="rect">
            <a:avLst/>
          </a:prstGeom>
        </p:spPr>
      </p:pic>
      <p:grpSp>
        <p:nvGrpSpPr>
          <p:cNvPr id="6" name="Groupe 5"/>
          <p:cNvGrpSpPr/>
          <p:nvPr/>
        </p:nvGrpSpPr>
        <p:grpSpPr>
          <a:xfrm>
            <a:off x="2987824" y="710268"/>
            <a:ext cx="288032" cy="288032"/>
            <a:chOff x="2987824" y="2564904"/>
            <a:chExt cx="288032" cy="288032"/>
          </a:xfrm>
        </p:grpSpPr>
        <p:cxnSp>
          <p:nvCxnSpPr>
            <p:cNvPr id="7" name="Connecteur droit 6"/>
            <p:cNvCxnSpPr/>
            <p:nvPr/>
          </p:nvCxnSpPr>
          <p:spPr>
            <a:xfrm flipH="1">
              <a:off x="2987824" y="2564904"/>
              <a:ext cx="288032" cy="28803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cteur droit 7"/>
            <p:cNvCxnSpPr/>
            <p:nvPr/>
          </p:nvCxnSpPr>
          <p:spPr>
            <a:xfrm>
              <a:off x="2987824" y="2564904"/>
              <a:ext cx="288032" cy="28803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e 8"/>
          <p:cNvGrpSpPr/>
          <p:nvPr/>
        </p:nvGrpSpPr>
        <p:grpSpPr>
          <a:xfrm>
            <a:off x="2339752" y="764704"/>
            <a:ext cx="288032" cy="288032"/>
            <a:chOff x="2987824" y="2564904"/>
            <a:chExt cx="288032" cy="288032"/>
          </a:xfrm>
        </p:grpSpPr>
        <p:cxnSp>
          <p:nvCxnSpPr>
            <p:cNvPr id="10" name="Connecteur droit 9"/>
            <p:cNvCxnSpPr/>
            <p:nvPr/>
          </p:nvCxnSpPr>
          <p:spPr>
            <a:xfrm flipH="1">
              <a:off x="2987824" y="2564904"/>
              <a:ext cx="288032" cy="28803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eur droit 10"/>
            <p:cNvCxnSpPr/>
            <p:nvPr/>
          </p:nvCxnSpPr>
          <p:spPr>
            <a:xfrm>
              <a:off x="2987824" y="2564904"/>
              <a:ext cx="288032" cy="28803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e 11"/>
          <p:cNvGrpSpPr/>
          <p:nvPr/>
        </p:nvGrpSpPr>
        <p:grpSpPr>
          <a:xfrm>
            <a:off x="8442978" y="4581128"/>
            <a:ext cx="288032" cy="288032"/>
            <a:chOff x="2987824" y="2564904"/>
            <a:chExt cx="288032" cy="288032"/>
          </a:xfrm>
        </p:grpSpPr>
        <p:cxnSp>
          <p:nvCxnSpPr>
            <p:cNvPr id="13" name="Connecteur droit 12"/>
            <p:cNvCxnSpPr/>
            <p:nvPr/>
          </p:nvCxnSpPr>
          <p:spPr>
            <a:xfrm flipH="1">
              <a:off x="2987824" y="2564904"/>
              <a:ext cx="288032" cy="28803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13"/>
            <p:cNvCxnSpPr/>
            <p:nvPr/>
          </p:nvCxnSpPr>
          <p:spPr>
            <a:xfrm>
              <a:off x="2987824" y="2564904"/>
              <a:ext cx="288032" cy="28803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4"/>
          <p:cNvSpPr/>
          <p:nvPr/>
        </p:nvSpPr>
        <p:spPr>
          <a:xfrm>
            <a:off x="4211960" y="4293096"/>
            <a:ext cx="1728192" cy="57606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Se mettre d’accord sur une présentation</a:t>
            </a:r>
          </a:p>
        </p:txBody>
      </p:sp>
      <p:cxnSp>
        <p:nvCxnSpPr>
          <p:cNvPr id="17" name="Connecteur droit avec flèche 16"/>
          <p:cNvCxnSpPr/>
          <p:nvPr/>
        </p:nvCxnSpPr>
        <p:spPr>
          <a:xfrm>
            <a:off x="5940152" y="4365104"/>
            <a:ext cx="1800200" cy="360040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age 18" descr="Capture d’écra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914" y="3528960"/>
            <a:ext cx="7700284" cy="2392367"/>
          </a:xfrm>
          <a:prstGeom prst="rect">
            <a:avLst/>
          </a:prstGeom>
        </p:spPr>
      </p:pic>
      <p:grpSp>
        <p:nvGrpSpPr>
          <p:cNvPr id="20" name="Groupe 19"/>
          <p:cNvGrpSpPr/>
          <p:nvPr/>
        </p:nvGrpSpPr>
        <p:grpSpPr>
          <a:xfrm>
            <a:off x="8381195" y="3140968"/>
            <a:ext cx="288032" cy="288032"/>
            <a:chOff x="2987824" y="2564904"/>
            <a:chExt cx="288032" cy="288032"/>
          </a:xfrm>
        </p:grpSpPr>
        <p:cxnSp>
          <p:nvCxnSpPr>
            <p:cNvPr id="21" name="Connecteur droit 20"/>
            <p:cNvCxnSpPr/>
            <p:nvPr/>
          </p:nvCxnSpPr>
          <p:spPr>
            <a:xfrm flipH="1">
              <a:off x="2987824" y="2564904"/>
              <a:ext cx="288032" cy="28803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1"/>
            <p:cNvCxnSpPr/>
            <p:nvPr/>
          </p:nvCxnSpPr>
          <p:spPr>
            <a:xfrm>
              <a:off x="2987824" y="2564904"/>
              <a:ext cx="288032" cy="28803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ctangle 22"/>
          <p:cNvSpPr/>
          <p:nvPr/>
        </p:nvSpPr>
        <p:spPr>
          <a:xfrm>
            <a:off x="4211960" y="2852936"/>
            <a:ext cx="1728192" cy="57606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Se mettre d’accord sur une présentation</a:t>
            </a:r>
          </a:p>
        </p:txBody>
      </p:sp>
      <p:pic>
        <p:nvPicPr>
          <p:cNvPr id="28" name="Image 27" descr="Capture d’écra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347" y="6021288"/>
            <a:ext cx="1117160" cy="748612"/>
          </a:xfrm>
          <a:prstGeom prst="rect">
            <a:avLst/>
          </a:prstGeom>
        </p:spPr>
      </p:pic>
      <p:cxnSp>
        <p:nvCxnSpPr>
          <p:cNvPr id="29" name="Connecteur droit avec flèche 28"/>
          <p:cNvCxnSpPr/>
          <p:nvPr/>
        </p:nvCxnSpPr>
        <p:spPr>
          <a:xfrm flipH="1">
            <a:off x="8244408" y="5921327"/>
            <a:ext cx="486602" cy="345145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e 31"/>
          <p:cNvGrpSpPr/>
          <p:nvPr/>
        </p:nvGrpSpPr>
        <p:grpSpPr>
          <a:xfrm>
            <a:off x="7468912" y="6370616"/>
            <a:ext cx="144015" cy="122592"/>
            <a:chOff x="2987824" y="2564904"/>
            <a:chExt cx="288032" cy="288032"/>
          </a:xfrm>
        </p:grpSpPr>
        <p:cxnSp>
          <p:nvCxnSpPr>
            <p:cNvPr id="33" name="Connecteur droit 32"/>
            <p:cNvCxnSpPr/>
            <p:nvPr/>
          </p:nvCxnSpPr>
          <p:spPr>
            <a:xfrm flipH="1">
              <a:off x="2987824" y="2564904"/>
              <a:ext cx="288032" cy="28803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droit 33"/>
            <p:cNvCxnSpPr/>
            <p:nvPr/>
          </p:nvCxnSpPr>
          <p:spPr>
            <a:xfrm>
              <a:off x="2987824" y="2564904"/>
              <a:ext cx="288032" cy="28803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Flèche droite 26"/>
          <p:cNvSpPr/>
          <p:nvPr/>
        </p:nvSpPr>
        <p:spPr>
          <a:xfrm rot="1128145">
            <a:off x="1186648" y="596989"/>
            <a:ext cx="504056" cy="18089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Flèche droite 29"/>
          <p:cNvSpPr/>
          <p:nvPr/>
        </p:nvSpPr>
        <p:spPr>
          <a:xfrm>
            <a:off x="2605771" y="1860812"/>
            <a:ext cx="504056" cy="18089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Flèche droite 34"/>
          <p:cNvSpPr/>
          <p:nvPr/>
        </p:nvSpPr>
        <p:spPr>
          <a:xfrm rot="2525354">
            <a:off x="6612110" y="3494837"/>
            <a:ext cx="504056" cy="18089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Flèche droite 35"/>
          <p:cNvSpPr/>
          <p:nvPr/>
        </p:nvSpPr>
        <p:spPr>
          <a:xfrm rot="1481853">
            <a:off x="7165097" y="3007062"/>
            <a:ext cx="504056" cy="18089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Flèche droite 36"/>
          <p:cNvSpPr/>
          <p:nvPr/>
        </p:nvSpPr>
        <p:spPr>
          <a:xfrm>
            <a:off x="-108520" y="727829"/>
            <a:ext cx="504056" cy="18089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/>
          <p:cNvSpPr/>
          <p:nvPr/>
        </p:nvSpPr>
        <p:spPr>
          <a:xfrm>
            <a:off x="107504" y="80628"/>
            <a:ext cx="520726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dirty="0"/>
              <a:t>JPM</a:t>
            </a:r>
          </a:p>
        </p:txBody>
      </p:sp>
    </p:spTree>
    <p:extLst>
      <p:ext uri="{BB962C8B-B14F-4D97-AF65-F5344CB8AC3E}">
        <p14:creationId xmlns:p14="http://schemas.microsoft.com/office/powerpoint/2010/main" val="991970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7" grpId="0" animBg="1"/>
      <p:bldP spid="30" grpId="0" animBg="1"/>
      <p:bldP spid="35" grpId="0" animBg="1"/>
      <p:bldP spid="36" grpId="0" animBg="1"/>
      <p:bldP spid="3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51720" y="274638"/>
            <a:ext cx="6635080" cy="1143000"/>
          </a:xfrm>
        </p:spPr>
        <p:txBody>
          <a:bodyPr>
            <a:normAutofit fontScale="90000"/>
          </a:bodyPr>
          <a:lstStyle/>
          <a:p>
            <a:r>
              <a:rPr lang="fr-FR" dirty="0"/>
              <a:t>YAPLA/Gestion Adhérents ECR CENTRE</a:t>
            </a:r>
          </a:p>
        </p:txBody>
      </p:sp>
      <p:pic>
        <p:nvPicPr>
          <p:cNvPr id="4" name="Espace réservé du contenu 4">
            <a:extLst>
              <a:ext uri="{FF2B5EF4-FFF2-40B4-BE49-F238E27FC236}">
                <a16:creationId xmlns:a16="http://schemas.microsoft.com/office/drawing/2014/main" id="{768451A6-85BF-4575-8ED7-D13E6AD4FB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72816"/>
            <a:ext cx="8483293" cy="4797152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5" name="Flèche droite 4"/>
          <p:cNvSpPr/>
          <p:nvPr/>
        </p:nvSpPr>
        <p:spPr>
          <a:xfrm rot="5400000">
            <a:off x="3773557" y="3212974"/>
            <a:ext cx="504056" cy="18089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lèche droite 5"/>
          <p:cNvSpPr/>
          <p:nvPr/>
        </p:nvSpPr>
        <p:spPr>
          <a:xfrm rot="5400000">
            <a:off x="7452320" y="3188480"/>
            <a:ext cx="504056" cy="18089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107504" y="80628"/>
            <a:ext cx="520726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dirty="0"/>
              <a:t>BM</a:t>
            </a:r>
          </a:p>
        </p:txBody>
      </p:sp>
    </p:spTree>
    <p:extLst>
      <p:ext uri="{BB962C8B-B14F-4D97-AF65-F5344CB8AC3E}">
        <p14:creationId xmlns:p14="http://schemas.microsoft.com/office/powerpoint/2010/main" val="2171245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95736" y="274638"/>
            <a:ext cx="6491064" cy="1143000"/>
          </a:xfrm>
        </p:spPr>
        <p:txBody>
          <a:bodyPr>
            <a:normAutofit fontScale="90000"/>
          </a:bodyPr>
          <a:lstStyle/>
          <a:p>
            <a:r>
              <a:rPr lang="fr-FR" dirty="0" err="1"/>
              <a:t>Yapla</a:t>
            </a:r>
            <a:r>
              <a:rPr lang="fr-FR" dirty="0"/>
              <a:t>/Gestion adhérents/Statistiques/PCV</a:t>
            </a:r>
          </a:p>
        </p:txBody>
      </p:sp>
      <p:pic>
        <p:nvPicPr>
          <p:cNvPr id="5" name="Image 4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556792"/>
            <a:ext cx="7488832" cy="5049941"/>
          </a:xfrm>
          <a:prstGeom prst="rect">
            <a:avLst/>
          </a:prstGeom>
        </p:spPr>
      </p:pic>
      <p:sp>
        <p:nvSpPr>
          <p:cNvPr id="6" name="Flèche droite 5"/>
          <p:cNvSpPr/>
          <p:nvPr/>
        </p:nvSpPr>
        <p:spPr>
          <a:xfrm>
            <a:off x="899592" y="2420888"/>
            <a:ext cx="504056" cy="18089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107504" y="80628"/>
            <a:ext cx="520726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dirty="0"/>
              <a:t>JPM</a:t>
            </a:r>
          </a:p>
        </p:txBody>
      </p:sp>
    </p:spTree>
    <p:extLst>
      <p:ext uri="{BB962C8B-B14F-4D97-AF65-F5344CB8AC3E}">
        <p14:creationId xmlns:p14="http://schemas.microsoft.com/office/powerpoint/2010/main" val="19068700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51720" y="274638"/>
            <a:ext cx="6635080" cy="1143000"/>
          </a:xfrm>
        </p:spPr>
        <p:txBody>
          <a:bodyPr>
            <a:normAutofit fontScale="90000"/>
          </a:bodyPr>
          <a:lstStyle/>
          <a:p>
            <a:r>
              <a:rPr lang="fr-FR" dirty="0"/>
              <a:t>YAPLA/Gestion adhérents/Statistiques/Centre</a:t>
            </a:r>
          </a:p>
        </p:txBody>
      </p:sp>
      <p:pic>
        <p:nvPicPr>
          <p:cNvPr id="3" name="Espace réservé du contenu 8">
            <a:extLst>
              <a:ext uri="{FF2B5EF4-FFF2-40B4-BE49-F238E27FC236}">
                <a16:creationId xmlns:a16="http://schemas.microsoft.com/office/drawing/2014/main" id="{804EF694-2945-4239-B870-B7CB81A796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72816"/>
            <a:ext cx="8566018" cy="4843931"/>
          </a:xfrm>
          <a:prstGeom prst="rect">
            <a:avLst/>
          </a:prstGeom>
        </p:spPr>
      </p:pic>
      <p:sp>
        <p:nvSpPr>
          <p:cNvPr id="5" name="Flèche droite 4"/>
          <p:cNvSpPr/>
          <p:nvPr/>
        </p:nvSpPr>
        <p:spPr>
          <a:xfrm>
            <a:off x="107504" y="2780928"/>
            <a:ext cx="504056" cy="18089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107504" y="80628"/>
            <a:ext cx="520726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dirty="0"/>
              <a:t>BM</a:t>
            </a:r>
          </a:p>
        </p:txBody>
      </p:sp>
    </p:spTree>
    <p:extLst>
      <p:ext uri="{BB962C8B-B14F-4D97-AF65-F5344CB8AC3E}">
        <p14:creationId xmlns:p14="http://schemas.microsoft.com/office/powerpoint/2010/main" val="3955431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16832"/>
            <a:ext cx="8208912" cy="3539172"/>
          </a:xfrm>
          <a:prstGeom prst="rect">
            <a:avLst/>
          </a:prstGeom>
        </p:spPr>
      </p:pic>
      <p:grpSp>
        <p:nvGrpSpPr>
          <p:cNvPr id="4" name="Groupe 3"/>
          <p:cNvGrpSpPr/>
          <p:nvPr/>
        </p:nvGrpSpPr>
        <p:grpSpPr>
          <a:xfrm>
            <a:off x="2051720" y="2708920"/>
            <a:ext cx="648072" cy="504056"/>
            <a:chOff x="2987824" y="2564904"/>
            <a:chExt cx="288032" cy="288032"/>
          </a:xfrm>
        </p:grpSpPr>
        <p:cxnSp>
          <p:nvCxnSpPr>
            <p:cNvPr id="5" name="Connecteur droit 4"/>
            <p:cNvCxnSpPr/>
            <p:nvPr/>
          </p:nvCxnSpPr>
          <p:spPr>
            <a:xfrm flipH="1">
              <a:off x="2987824" y="2564904"/>
              <a:ext cx="288032" cy="28803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necteur droit 5"/>
            <p:cNvCxnSpPr/>
            <p:nvPr/>
          </p:nvCxnSpPr>
          <p:spPr>
            <a:xfrm>
              <a:off x="2987824" y="2564904"/>
              <a:ext cx="288032" cy="28803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3563521" y="5949280"/>
            <a:ext cx="1728192" cy="57606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Se mettre d’accord sur une présentation</a:t>
            </a:r>
          </a:p>
        </p:txBody>
      </p:sp>
      <p:cxnSp>
        <p:nvCxnSpPr>
          <p:cNvPr id="8" name="Connecteur droit avec flèche 7"/>
          <p:cNvCxnSpPr/>
          <p:nvPr/>
        </p:nvCxnSpPr>
        <p:spPr>
          <a:xfrm flipV="1">
            <a:off x="5004048" y="3068961"/>
            <a:ext cx="71641" cy="2880319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 flipV="1">
            <a:off x="5291713" y="3140968"/>
            <a:ext cx="1440527" cy="3240360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e 14"/>
          <p:cNvGrpSpPr/>
          <p:nvPr/>
        </p:nvGrpSpPr>
        <p:grpSpPr>
          <a:xfrm>
            <a:off x="1782502" y="3501008"/>
            <a:ext cx="648072" cy="504056"/>
            <a:chOff x="2987824" y="2564904"/>
            <a:chExt cx="288032" cy="288032"/>
          </a:xfrm>
        </p:grpSpPr>
        <p:cxnSp>
          <p:nvCxnSpPr>
            <p:cNvPr id="16" name="Connecteur droit 15"/>
            <p:cNvCxnSpPr/>
            <p:nvPr/>
          </p:nvCxnSpPr>
          <p:spPr>
            <a:xfrm flipH="1">
              <a:off x="2987824" y="2564904"/>
              <a:ext cx="288032" cy="28803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/>
            <p:cNvCxnSpPr/>
            <p:nvPr/>
          </p:nvCxnSpPr>
          <p:spPr>
            <a:xfrm>
              <a:off x="2987824" y="2564904"/>
              <a:ext cx="288032" cy="28803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e 17"/>
          <p:cNvGrpSpPr/>
          <p:nvPr/>
        </p:nvGrpSpPr>
        <p:grpSpPr>
          <a:xfrm>
            <a:off x="4103581" y="3434390"/>
            <a:ext cx="648072" cy="504056"/>
            <a:chOff x="2987824" y="2564904"/>
            <a:chExt cx="288032" cy="288032"/>
          </a:xfrm>
        </p:grpSpPr>
        <p:cxnSp>
          <p:nvCxnSpPr>
            <p:cNvPr id="19" name="Connecteur droit 18"/>
            <p:cNvCxnSpPr/>
            <p:nvPr/>
          </p:nvCxnSpPr>
          <p:spPr>
            <a:xfrm flipH="1">
              <a:off x="2987824" y="2564904"/>
              <a:ext cx="288032" cy="28803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/>
            <p:cNvCxnSpPr/>
            <p:nvPr/>
          </p:nvCxnSpPr>
          <p:spPr>
            <a:xfrm>
              <a:off x="2987824" y="2564904"/>
              <a:ext cx="288032" cy="28803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e 20"/>
          <p:cNvGrpSpPr/>
          <p:nvPr/>
        </p:nvGrpSpPr>
        <p:grpSpPr>
          <a:xfrm>
            <a:off x="6876256" y="3434390"/>
            <a:ext cx="648072" cy="504056"/>
            <a:chOff x="2987824" y="2564904"/>
            <a:chExt cx="288032" cy="288032"/>
          </a:xfrm>
        </p:grpSpPr>
        <p:cxnSp>
          <p:nvCxnSpPr>
            <p:cNvPr id="22" name="Connecteur droit 21"/>
            <p:cNvCxnSpPr/>
            <p:nvPr/>
          </p:nvCxnSpPr>
          <p:spPr>
            <a:xfrm flipH="1">
              <a:off x="2987824" y="2564904"/>
              <a:ext cx="288032" cy="28803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22"/>
            <p:cNvCxnSpPr/>
            <p:nvPr/>
          </p:nvCxnSpPr>
          <p:spPr>
            <a:xfrm>
              <a:off x="2987824" y="2564904"/>
              <a:ext cx="288032" cy="28803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" name="Connecteur droit avec flèche 24"/>
          <p:cNvCxnSpPr/>
          <p:nvPr/>
        </p:nvCxnSpPr>
        <p:spPr>
          <a:xfrm flipV="1">
            <a:off x="4283601" y="5282575"/>
            <a:ext cx="0" cy="666705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 flipH="1" flipV="1">
            <a:off x="2411576" y="5216380"/>
            <a:ext cx="1151945" cy="885300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itre 28"/>
          <p:cNvSpPr>
            <a:spLocks noGrp="1"/>
          </p:cNvSpPr>
          <p:nvPr>
            <p:ph type="title"/>
          </p:nvPr>
        </p:nvSpPr>
        <p:spPr>
          <a:xfrm>
            <a:off x="2195736" y="274638"/>
            <a:ext cx="6491064" cy="1143000"/>
          </a:xfrm>
        </p:spPr>
        <p:txBody>
          <a:bodyPr>
            <a:normAutofit fontScale="90000"/>
          </a:bodyPr>
          <a:lstStyle/>
          <a:p>
            <a:r>
              <a:rPr lang="fr-FR" dirty="0" err="1"/>
              <a:t>Yapla</a:t>
            </a:r>
            <a:r>
              <a:rPr lang="fr-FR" dirty="0"/>
              <a:t>/Gestion adhérents/Paramètres</a:t>
            </a:r>
          </a:p>
        </p:txBody>
      </p:sp>
      <p:sp>
        <p:nvSpPr>
          <p:cNvPr id="24" name="Ellipse 23"/>
          <p:cNvSpPr/>
          <p:nvPr/>
        </p:nvSpPr>
        <p:spPr>
          <a:xfrm>
            <a:off x="107504" y="80628"/>
            <a:ext cx="520726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dirty="0"/>
              <a:t>JPM</a:t>
            </a:r>
          </a:p>
        </p:txBody>
      </p:sp>
    </p:spTree>
    <p:extLst>
      <p:ext uri="{BB962C8B-B14F-4D97-AF65-F5344CB8AC3E}">
        <p14:creationId xmlns:p14="http://schemas.microsoft.com/office/powerpoint/2010/main" val="20964415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lèche droite 12"/>
          <p:cNvSpPr/>
          <p:nvPr/>
        </p:nvSpPr>
        <p:spPr>
          <a:xfrm rot="1782771">
            <a:off x="2283479" y="5788185"/>
            <a:ext cx="1591771" cy="31310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 droite 10"/>
          <p:cNvSpPr/>
          <p:nvPr/>
        </p:nvSpPr>
        <p:spPr>
          <a:xfrm rot="19156786">
            <a:off x="1482349" y="4618424"/>
            <a:ext cx="1398534" cy="31876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60848" y="274638"/>
            <a:ext cx="7103640" cy="1143000"/>
          </a:xfrm>
        </p:spPr>
        <p:txBody>
          <a:bodyPr>
            <a:noAutofit/>
          </a:bodyPr>
          <a:lstStyle/>
          <a:p>
            <a:r>
              <a:rPr lang="fr-FR" sz="3600" dirty="0" err="1"/>
              <a:t>Yapla</a:t>
            </a:r>
            <a:r>
              <a:rPr lang="fr-FR" sz="3600" dirty="0"/>
              <a:t>/Gestion adhérents/Paramètres/Formulaires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077071"/>
            <a:ext cx="4896941" cy="2601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683568" y="5157192"/>
            <a:ext cx="1728192" cy="57606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Se mettre d’accord sur une présentation</a:t>
            </a:r>
          </a:p>
        </p:txBody>
      </p:sp>
      <p:sp>
        <p:nvSpPr>
          <p:cNvPr id="6" name="Flèche droite 5"/>
          <p:cNvSpPr/>
          <p:nvPr/>
        </p:nvSpPr>
        <p:spPr>
          <a:xfrm>
            <a:off x="899592" y="2420888"/>
            <a:ext cx="504056" cy="18089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lèche droite 6"/>
          <p:cNvSpPr/>
          <p:nvPr/>
        </p:nvSpPr>
        <p:spPr>
          <a:xfrm>
            <a:off x="1051992" y="2573288"/>
            <a:ext cx="504056" cy="18089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 droite 7"/>
          <p:cNvSpPr/>
          <p:nvPr/>
        </p:nvSpPr>
        <p:spPr>
          <a:xfrm>
            <a:off x="1204392" y="2725688"/>
            <a:ext cx="504056" cy="18089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1484784"/>
            <a:ext cx="4968552" cy="2823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Flèche droite 9"/>
          <p:cNvSpPr/>
          <p:nvPr/>
        </p:nvSpPr>
        <p:spPr>
          <a:xfrm>
            <a:off x="2411760" y="5354778"/>
            <a:ext cx="1368151" cy="23446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llipse 3"/>
          <p:cNvSpPr/>
          <p:nvPr/>
        </p:nvSpPr>
        <p:spPr>
          <a:xfrm>
            <a:off x="4033075" y="6381328"/>
            <a:ext cx="360040" cy="36937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/>
          <p:cNvSpPr/>
          <p:nvPr/>
        </p:nvSpPr>
        <p:spPr>
          <a:xfrm>
            <a:off x="107504" y="80628"/>
            <a:ext cx="520726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dirty="0"/>
              <a:t>JPM</a:t>
            </a:r>
          </a:p>
        </p:txBody>
      </p:sp>
    </p:spTree>
    <p:extLst>
      <p:ext uri="{BB962C8B-B14F-4D97-AF65-F5344CB8AC3E}">
        <p14:creationId xmlns:p14="http://schemas.microsoft.com/office/powerpoint/2010/main" val="617427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1" grpId="0" animBg="1"/>
      <p:bldP spid="5" grpId="0" animBg="1"/>
      <p:bldP spid="10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23728" y="274638"/>
            <a:ext cx="6563072" cy="1143000"/>
          </a:xfrm>
        </p:spPr>
        <p:txBody>
          <a:bodyPr>
            <a:normAutofit/>
          </a:bodyPr>
          <a:lstStyle/>
          <a:p>
            <a:r>
              <a:rPr lang="fr-FR" dirty="0"/>
              <a:t>YAPLA/Adhésion/Tarif</a:t>
            </a:r>
          </a:p>
        </p:txBody>
      </p:sp>
      <p:pic>
        <p:nvPicPr>
          <p:cNvPr id="3" name="Espace réservé du contenu 4">
            <a:extLst>
              <a:ext uri="{FF2B5EF4-FFF2-40B4-BE49-F238E27FC236}">
                <a16:creationId xmlns:a16="http://schemas.microsoft.com/office/drawing/2014/main" id="{3BF73684-5DB5-4D3D-BB5C-D5F1B53103D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3" t="1" r="14197" b="33368"/>
          <a:stretch/>
        </p:blipFill>
        <p:spPr>
          <a:xfrm>
            <a:off x="107504" y="1124745"/>
            <a:ext cx="4830687" cy="252027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17284" y="4365104"/>
            <a:ext cx="2016224" cy="72008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Se mettre d’accord sur une typologie SIMPLE d’adhésions</a:t>
            </a:r>
          </a:p>
        </p:txBody>
      </p:sp>
      <p:sp>
        <p:nvSpPr>
          <p:cNvPr id="6" name="Ellipse 5"/>
          <p:cNvSpPr/>
          <p:nvPr/>
        </p:nvSpPr>
        <p:spPr>
          <a:xfrm>
            <a:off x="0" y="1484784"/>
            <a:ext cx="1619672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 descr="Capture d’écra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179" y="1268760"/>
            <a:ext cx="3937508" cy="5445224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6804248" y="1628800"/>
            <a:ext cx="1080120" cy="369332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ECR-PCV</a:t>
            </a:r>
          </a:p>
        </p:txBody>
      </p:sp>
      <p:sp>
        <p:nvSpPr>
          <p:cNvPr id="9" name="Ellipse 8"/>
          <p:cNvSpPr/>
          <p:nvPr/>
        </p:nvSpPr>
        <p:spPr>
          <a:xfrm>
            <a:off x="584467" y="1027192"/>
            <a:ext cx="520726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dirty="0"/>
              <a:t>BM</a:t>
            </a:r>
          </a:p>
        </p:txBody>
      </p:sp>
      <p:sp>
        <p:nvSpPr>
          <p:cNvPr id="10" name="Ellipse 9"/>
          <p:cNvSpPr/>
          <p:nvPr/>
        </p:nvSpPr>
        <p:spPr>
          <a:xfrm>
            <a:off x="8244408" y="980728"/>
            <a:ext cx="520726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dirty="0"/>
              <a:t>JPM</a:t>
            </a:r>
          </a:p>
        </p:txBody>
      </p:sp>
    </p:spTree>
    <p:extLst>
      <p:ext uri="{BB962C8B-B14F-4D97-AF65-F5344CB8AC3E}">
        <p14:creationId xmlns:p14="http://schemas.microsoft.com/office/powerpoint/2010/main" val="3621789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51720" y="274638"/>
            <a:ext cx="6984776" cy="994122"/>
          </a:xfrm>
        </p:spPr>
        <p:txBody>
          <a:bodyPr>
            <a:normAutofit fontScale="90000"/>
          </a:bodyPr>
          <a:lstStyle/>
          <a:p>
            <a:r>
              <a:rPr lang="fr-FR" dirty="0" err="1"/>
              <a:t>Yapla</a:t>
            </a:r>
            <a:r>
              <a:rPr lang="fr-FR" dirty="0"/>
              <a:t>/ Adhésion/Vue utilisateur</a:t>
            </a:r>
          </a:p>
        </p:txBody>
      </p:sp>
      <p:pic>
        <p:nvPicPr>
          <p:cNvPr id="3" name="Image 2" descr="Capture d’écra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61" y="1412776"/>
            <a:ext cx="4174915" cy="3148112"/>
          </a:xfrm>
          <a:prstGeom prst="rect">
            <a:avLst/>
          </a:prstGeom>
        </p:spPr>
      </p:pic>
      <p:pic>
        <p:nvPicPr>
          <p:cNvPr id="5" name="Image 4" descr="Capture d’écra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700808"/>
            <a:ext cx="4315502" cy="3717032"/>
          </a:xfrm>
          <a:prstGeom prst="rect">
            <a:avLst/>
          </a:prstGeom>
        </p:spPr>
      </p:pic>
      <p:pic>
        <p:nvPicPr>
          <p:cNvPr id="6" name="Image 5" descr="Capture d’écra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153" y="5404900"/>
            <a:ext cx="1193034" cy="489772"/>
          </a:xfrm>
          <a:prstGeom prst="rect">
            <a:avLst/>
          </a:prstGeom>
        </p:spPr>
      </p:pic>
      <p:sp>
        <p:nvSpPr>
          <p:cNvPr id="7" name="Flèche droite 6"/>
          <p:cNvSpPr/>
          <p:nvPr/>
        </p:nvSpPr>
        <p:spPr>
          <a:xfrm rot="19577481">
            <a:off x="539553" y="4221088"/>
            <a:ext cx="504056" cy="18089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 droite 7"/>
          <p:cNvSpPr/>
          <p:nvPr/>
        </p:nvSpPr>
        <p:spPr>
          <a:xfrm rot="7368468">
            <a:off x="7765069" y="3665668"/>
            <a:ext cx="504056" cy="18089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Espace réservé du contenu 4">
            <a:extLst>
              <a:ext uri="{FF2B5EF4-FFF2-40B4-BE49-F238E27FC236}">
                <a16:creationId xmlns:a16="http://schemas.microsoft.com/office/drawing/2014/main" id="{D2943BFE-3EF1-41BE-9887-674E6471EF0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8" t="20855" r="31090" b="39246"/>
          <a:stretch/>
        </p:blipFill>
        <p:spPr>
          <a:xfrm>
            <a:off x="921720" y="4667376"/>
            <a:ext cx="3500073" cy="1964820"/>
          </a:xfrm>
          <a:prstGeom prst="rect">
            <a:avLst/>
          </a:prstGeom>
        </p:spPr>
      </p:pic>
      <p:pic>
        <p:nvPicPr>
          <p:cNvPr id="4" name="Image 3" descr="Capture d’écra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35" y="5518382"/>
            <a:ext cx="1281291" cy="376290"/>
          </a:xfrm>
          <a:prstGeom prst="rect">
            <a:avLst/>
          </a:prstGeom>
        </p:spPr>
      </p:pic>
      <p:sp>
        <p:nvSpPr>
          <p:cNvPr id="10" name="Flèche droite 9"/>
          <p:cNvSpPr/>
          <p:nvPr/>
        </p:nvSpPr>
        <p:spPr>
          <a:xfrm rot="12779819">
            <a:off x="4130565" y="6143953"/>
            <a:ext cx="504056" cy="18089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5004048" y="5706526"/>
            <a:ext cx="2448272" cy="92566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Se mettre d’accord sur une typologie SIMPLE de demande de renseignements et de tarif</a:t>
            </a:r>
          </a:p>
        </p:txBody>
      </p:sp>
      <p:sp>
        <p:nvSpPr>
          <p:cNvPr id="12" name="Ellipse 11"/>
          <p:cNvSpPr/>
          <p:nvPr/>
        </p:nvSpPr>
        <p:spPr>
          <a:xfrm>
            <a:off x="107504" y="80628"/>
            <a:ext cx="520726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dirty="0"/>
              <a:t>JPM</a:t>
            </a:r>
          </a:p>
        </p:txBody>
      </p:sp>
      <p:sp>
        <p:nvSpPr>
          <p:cNvPr id="13" name="Ellipse 12"/>
          <p:cNvSpPr/>
          <p:nvPr/>
        </p:nvSpPr>
        <p:spPr>
          <a:xfrm>
            <a:off x="257068" y="4869160"/>
            <a:ext cx="520726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dirty="0"/>
              <a:t>BM</a:t>
            </a:r>
          </a:p>
        </p:txBody>
      </p:sp>
    </p:spTree>
    <p:extLst>
      <p:ext uri="{BB962C8B-B14F-4D97-AF65-F5344CB8AC3E}">
        <p14:creationId xmlns:p14="http://schemas.microsoft.com/office/powerpoint/2010/main" val="1910610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51720" y="274638"/>
            <a:ext cx="6840760" cy="994122"/>
          </a:xfrm>
        </p:spPr>
        <p:txBody>
          <a:bodyPr>
            <a:noAutofit/>
          </a:bodyPr>
          <a:lstStyle/>
          <a:p>
            <a:r>
              <a:rPr lang="fr-FR" sz="3200" dirty="0" err="1"/>
              <a:t>Yapla</a:t>
            </a:r>
            <a:r>
              <a:rPr lang="fr-FR" sz="3200" dirty="0"/>
              <a:t>/Saisie manuelles pour adhésion ou renouvellement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28" y="1089010"/>
            <a:ext cx="3928756" cy="2316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780928"/>
            <a:ext cx="5761037" cy="398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lèche droite 4"/>
          <p:cNvSpPr/>
          <p:nvPr/>
        </p:nvSpPr>
        <p:spPr>
          <a:xfrm rot="19577481">
            <a:off x="1969089" y="1978700"/>
            <a:ext cx="504056" cy="18089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lèche droite 5"/>
          <p:cNvSpPr/>
          <p:nvPr/>
        </p:nvSpPr>
        <p:spPr>
          <a:xfrm rot="19577481">
            <a:off x="1627493" y="2977596"/>
            <a:ext cx="504056" cy="18089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lèche droite 6"/>
          <p:cNvSpPr/>
          <p:nvPr/>
        </p:nvSpPr>
        <p:spPr>
          <a:xfrm rot="19577481">
            <a:off x="2707614" y="2997318"/>
            <a:ext cx="504056" cy="18089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 droite 7"/>
          <p:cNvSpPr/>
          <p:nvPr/>
        </p:nvSpPr>
        <p:spPr>
          <a:xfrm rot="19577481">
            <a:off x="3139661" y="5785910"/>
            <a:ext cx="504056" cy="18089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 droite 8"/>
          <p:cNvSpPr/>
          <p:nvPr/>
        </p:nvSpPr>
        <p:spPr>
          <a:xfrm rot="7286777">
            <a:off x="8129017" y="6235844"/>
            <a:ext cx="504056" cy="18089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 droite 9"/>
          <p:cNvSpPr/>
          <p:nvPr/>
        </p:nvSpPr>
        <p:spPr>
          <a:xfrm rot="19577481">
            <a:off x="5803957" y="5857917"/>
            <a:ext cx="504056" cy="18089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 droite 10"/>
          <p:cNvSpPr/>
          <p:nvPr/>
        </p:nvSpPr>
        <p:spPr>
          <a:xfrm rot="19577481">
            <a:off x="7316125" y="5857917"/>
            <a:ext cx="504056" cy="18089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107504" y="80628"/>
            <a:ext cx="520726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dirty="0"/>
              <a:t>JPM</a:t>
            </a:r>
          </a:p>
        </p:txBody>
      </p:sp>
    </p:spTree>
    <p:extLst>
      <p:ext uri="{BB962C8B-B14F-4D97-AF65-F5344CB8AC3E}">
        <p14:creationId xmlns:p14="http://schemas.microsoft.com/office/powerpoint/2010/main" val="1689334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95736" y="274638"/>
            <a:ext cx="6491064" cy="1143000"/>
          </a:xfrm>
        </p:spPr>
        <p:txBody>
          <a:bodyPr>
            <a:noAutofit/>
          </a:bodyPr>
          <a:lstStyle/>
          <a:p>
            <a:r>
              <a:rPr lang="fr-FR" sz="2800" dirty="0" err="1"/>
              <a:t>Yapla</a:t>
            </a:r>
            <a:r>
              <a:rPr lang="fr-FR" sz="2800" dirty="0"/>
              <a:t>/Gestion adhérents/Paramètres/Communications</a:t>
            </a:r>
          </a:p>
        </p:txBody>
      </p:sp>
      <p:pic>
        <p:nvPicPr>
          <p:cNvPr id="3" name="Image 2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824312"/>
            <a:ext cx="7848872" cy="4743167"/>
          </a:xfrm>
          <a:prstGeom prst="rect">
            <a:avLst/>
          </a:prstGeom>
        </p:spPr>
      </p:pic>
      <p:sp>
        <p:nvSpPr>
          <p:cNvPr id="5" name="Flèche droite 4"/>
          <p:cNvSpPr/>
          <p:nvPr/>
        </p:nvSpPr>
        <p:spPr>
          <a:xfrm rot="19577481">
            <a:off x="1843517" y="2041493"/>
            <a:ext cx="504056" cy="18089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lèche droite 5"/>
          <p:cNvSpPr/>
          <p:nvPr/>
        </p:nvSpPr>
        <p:spPr>
          <a:xfrm rot="5400000">
            <a:off x="5994593" y="3302551"/>
            <a:ext cx="504056" cy="18089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lèche droite 6"/>
          <p:cNvSpPr/>
          <p:nvPr/>
        </p:nvSpPr>
        <p:spPr>
          <a:xfrm rot="5400000">
            <a:off x="4383351" y="3302551"/>
            <a:ext cx="504056" cy="18089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 droite 7"/>
          <p:cNvSpPr/>
          <p:nvPr/>
        </p:nvSpPr>
        <p:spPr>
          <a:xfrm rot="21423358">
            <a:off x="6730072" y="6416934"/>
            <a:ext cx="504056" cy="18089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4067943" y="1555874"/>
            <a:ext cx="3170497" cy="57606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Se mettre d’accord sur les courriers et les copies aux Administrateurs</a:t>
            </a:r>
          </a:p>
        </p:txBody>
      </p:sp>
      <p:sp>
        <p:nvSpPr>
          <p:cNvPr id="11" name="Flèche droite 10"/>
          <p:cNvSpPr/>
          <p:nvPr/>
        </p:nvSpPr>
        <p:spPr>
          <a:xfrm rot="5400000">
            <a:off x="5130497" y="3302551"/>
            <a:ext cx="504056" cy="18089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 droite 11"/>
          <p:cNvSpPr/>
          <p:nvPr/>
        </p:nvSpPr>
        <p:spPr>
          <a:xfrm>
            <a:off x="179512" y="3872477"/>
            <a:ext cx="1584176" cy="121270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17 modèles</a:t>
            </a:r>
          </a:p>
        </p:txBody>
      </p:sp>
      <p:sp>
        <p:nvSpPr>
          <p:cNvPr id="13" name="Ellipse 12"/>
          <p:cNvSpPr/>
          <p:nvPr/>
        </p:nvSpPr>
        <p:spPr>
          <a:xfrm>
            <a:off x="1743327" y="5229200"/>
            <a:ext cx="1224136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noFill/>
            </a:endParaRPr>
          </a:p>
        </p:txBody>
      </p:sp>
      <p:sp>
        <p:nvSpPr>
          <p:cNvPr id="14" name="Flèche droite 13"/>
          <p:cNvSpPr/>
          <p:nvPr/>
        </p:nvSpPr>
        <p:spPr>
          <a:xfrm rot="19577481">
            <a:off x="1123437" y="5497877"/>
            <a:ext cx="504056" cy="18089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459753" y="5661248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Exemple PCR</a:t>
            </a:r>
          </a:p>
        </p:txBody>
      </p:sp>
      <p:sp>
        <p:nvSpPr>
          <p:cNvPr id="16" name="Ellipse 15"/>
          <p:cNvSpPr/>
          <p:nvPr/>
        </p:nvSpPr>
        <p:spPr>
          <a:xfrm>
            <a:off x="107504" y="80628"/>
            <a:ext cx="520726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dirty="0"/>
              <a:t>JPM</a:t>
            </a:r>
          </a:p>
        </p:txBody>
      </p:sp>
    </p:spTree>
    <p:extLst>
      <p:ext uri="{BB962C8B-B14F-4D97-AF65-F5344CB8AC3E}">
        <p14:creationId xmlns:p14="http://schemas.microsoft.com/office/powerpoint/2010/main" val="50271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fr-FR" dirty="0"/>
              <a:t>Introduction du Président Rolland : </a:t>
            </a:r>
            <a:r>
              <a:rPr lang="fr-FR" dirty="0">
                <a:solidFill>
                  <a:srgbClr val="FF0000"/>
                </a:solidFill>
              </a:rPr>
              <a:t>(AR)</a:t>
            </a:r>
          </a:p>
          <a:p>
            <a:pPr lvl="1"/>
            <a:r>
              <a:rPr lang="fr-FR" dirty="0"/>
              <a:t>Objectifs de la journée : </a:t>
            </a:r>
            <a:r>
              <a:rPr lang="fr-FR" dirty="0">
                <a:solidFill>
                  <a:srgbClr val="FF0000"/>
                </a:solidFill>
              </a:rPr>
              <a:t>(JPM)</a:t>
            </a:r>
          </a:p>
          <a:p>
            <a:pPr lvl="2"/>
            <a:r>
              <a:rPr lang="fr-FR" dirty="0"/>
              <a:t>Présenter concrètement ce qui est mis en œuvre (Matinée)</a:t>
            </a:r>
          </a:p>
          <a:p>
            <a:pPr lvl="3"/>
            <a:r>
              <a:rPr lang="fr-FR" dirty="0"/>
              <a:t>À Orléans par Bernard</a:t>
            </a:r>
          </a:p>
          <a:p>
            <a:pPr lvl="3"/>
            <a:r>
              <a:rPr lang="fr-FR" dirty="0"/>
              <a:t>À Poitiers par </a:t>
            </a:r>
            <a:r>
              <a:rPr lang="fr-FR" dirty="0" err="1"/>
              <a:t>JPaul</a:t>
            </a:r>
            <a:endParaRPr lang="fr-FR" dirty="0"/>
          </a:p>
          <a:p>
            <a:pPr lvl="2"/>
            <a:r>
              <a:rPr lang="fr-FR" dirty="0"/>
              <a:t>Entendre les questions et les remarques, exprimer ses besoins (Après-midi)</a:t>
            </a:r>
          </a:p>
          <a:p>
            <a:pPr lvl="2"/>
            <a:r>
              <a:rPr lang="fr-FR" dirty="0"/>
              <a:t>Définir un « site type » </a:t>
            </a:r>
            <a:r>
              <a:rPr lang="fr-FR" dirty="0" err="1"/>
              <a:t>duplicable</a:t>
            </a:r>
            <a:r>
              <a:rPr lang="fr-FR" dirty="0"/>
              <a:t> pour les ECR volontaires ?</a:t>
            </a:r>
          </a:p>
          <a:p>
            <a:pPr lvl="3"/>
            <a:endParaRPr lang="fr-FR" dirty="0"/>
          </a:p>
        </p:txBody>
      </p:sp>
      <p:sp>
        <p:nvSpPr>
          <p:cNvPr id="7" name="Titre 28"/>
          <p:cNvSpPr>
            <a:spLocks noGrp="1"/>
          </p:cNvSpPr>
          <p:nvPr>
            <p:ph type="title"/>
          </p:nvPr>
        </p:nvSpPr>
        <p:spPr>
          <a:xfrm>
            <a:off x="2123728" y="274638"/>
            <a:ext cx="6563072" cy="1143000"/>
          </a:xfrm>
        </p:spPr>
        <p:txBody>
          <a:bodyPr>
            <a:normAutofit fontScale="90000"/>
          </a:bodyPr>
          <a:lstStyle/>
          <a:p>
            <a:r>
              <a:rPr lang="fr-FR" dirty="0"/>
              <a:t>Déroulement de la journée</a:t>
            </a:r>
            <a:br>
              <a:rPr lang="fr-FR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834835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23728" y="274638"/>
            <a:ext cx="6563072" cy="1143000"/>
          </a:xfrm>
        </p:spPr>
        <p:txBody>
          <a:bodyPr>
            <a:noAutofit/>
          </a:bodyPr>
          <a:lstStyle/>
          <a:p>
            <a:r>
              <a:rPr lang="fr-FR" sz="2800" dirty="0" err="1"/>
              <a:t>Yapla</a:t>
            </a:r>
            <a:r>
              <a:rPr lang="fr-FR" sz="2800" dirty="0"/>
              <a:t>/Gestion adhérents/Paramètres/Communications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082" y="2852936"/>
            <a:ext cx="4025025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 2" descr="Capture d’écra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087" y="2420888"/>
            <a:ext cx="1962920" cy="2249639"/>
          </a:xfrm>
          <a:prstGeom prst="rect">
            <a:avLst/>
          </a:prstGeom>
        </p:spPr>
      </p:pic>
      <p:pic>
        <p:nvPicPr>
          <p:cNvPr id="5" name="Image 4" descr="Capture d’écra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830" y="2204864"/>
            <a:ext cx="3220252" cy="414908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555776" y="1340768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Exemple PCV : Renouvellement adhésion</a:t>
            </a:r>
          </a:p>
        </p:txBody>
      </p:sp>
      <p:sp>
        <p:nvSpPr>
          <p:cNvPr id="9" name="Flèche droite 8"/>
          <p:cNvSpPr/>
          <p:nvPr/>
        </p:nvSpPr>
        <p:spPr>
          <a:xfrm rot="19577481">
            <a:off x="115325" y="3975065"/>
            <a:ext cx="504056" cy="18089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 droite 9"/>
          <p:cNvSpPr/>
          <p:nvPr/>
        </p:nvSpPr>
        <p:spPr>
          <a:xfrm rot="19577481">
            <a:off x="2376468" y="3776346"/>
            <a:ext cx="504056" cy="18089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 droite 10"/>
          <p:cNvSpPr/>
          <p:nvPr/>
        </p:nvSpPr>
        <p:spPr>
          <a:xfrm rot="19577481">
            <a:off x="1472413" y="5137838"/>
            <a:ext cx="504056" cy="18089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 droite 11"/>
          <p:cNvSpPr/>
          <p:nvPr/>
        </p:nvSpPr>
        <p:spPr>
          <a:xfrm rot="18820646">
            <a:off x="3859741" y="5425869"/>
            <a:ext cx="504056" cy="18089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lèche courbée vers le bas 6"/>
          <p:cNvSpPr/>
          <p:nvPr/>
        </p:nvSpPr>
        <p:spPr>
          <a:xfrm>
            <a:off x="4351233" y="1880828"/>
            <a:ext cx="2381007" cy="684076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4" name="Flèche droite 13"/>
          <p:cNvSpPr/>
          <p:nvPr/>
        </p:nvSpPr>
        <p:spPr>
          <a:xfrm rot="19577481">
            <a:off x="7821" y="2905590"/>
            <a:ext cx="504056" cy="18089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107504" y="80628"/>
            <a:ext cx="520726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dirty="0"/>
              <a:t>JPM</a:t>
            </a:r>
          </a:p>
        </p:txBody>
      </p:sp>
    </p:spTree>
    <p:extLst>
      <p:ext uri="{BB962C8B-B14F-4D97-AF65-F5344CB8AC3E}">
        <p14:creationId xmlns:p14="http://schemas.microsoft.com/office/powerpoint/2010/main" val="122013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7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23728" y="274638"/>
            <a:ext cx="6563072" cy="850106"/>
          </a:xfrm>
        </p:spPr>
        <p:txBody>
          <a:bodyPr>
            <a:noAutofit/>
          </a:bodyPr>
          <a:lstStyle/>
          <a:p>
            <a:r>
              <a:rPr lang="fr-FR" sz="2800" dirty="0" err="1"/>
              <a:t>Yapla</a:t>
            </a:r>
            <a:r>
              <a:rPr lang="fr-FR" sz="2800" dirty="0"/>
              <a:t>/Gestion adhérents/Paramètres/Communications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555776" y="1196752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Exemple2 PCV : Renouvellement adhésion, relance</a:t>
            </a:r>
          </a:p>
          <a:p>
            <a:r>
              <a:rPr lang="fr-FR" dirty="0">
                <a:solidFill>
                  <a:srgbClr val="FF0000"/>
                </a:solidFill>
              </a:rPr>
              <a:t>Exemple3 PCV : Votre adhésion est renouvelée</a:t>
            </a:r>
          </a:p>
        </p:txBody>
      </p:sp>
      <p:sp>
        <p:nvSpPr>
          <p:cNvPr id="10" name="Flèche droite 9"/>
          <p:cNvSpPr/>
          <p:nvPr/>
        </p:nvSpPr>
        <p:spPr>
          <a:xfrm rot="19577481">
            <a:off x="2376468" y="3776346"/>
            <a:ext cx="504056" cy="18089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16832"/>
            <a:ext cx="3263374" cy="4149080"/>
          </a:xfrm>
          <a:prstGeom prst="rect">
            <a:avLst/>
          </a:prstGeom>
        </p:spPr>
      </p:pic>
      <p:pic>
        <p:nvPicPr>
          <p:cNvPr id="8" name="Image 7" descr="Capture d’écra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916832"/>
            <a:ext cx="3455952" cy="2856714"/>
          </a:xfrm>
          <a:prstGeom prst="rect">
            <a:avLst/>
          </a:prstGeom>
        </p:spPr>
      </p:pic>
      <p:pic>
        <p:nvPicPr>
          <p:cNvPr id="13" name="Image 12" descr="Capture d’écra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4619428"/>
            <a:ext cx="1727976" cy="578448"/>
          </a:xfrm>
          <a:prstGeom prst="rect">
            <a:avLst/>
          </a:prstGeom>
        </p:spPr>
      </p:pic>
      <p:pic>
        <p:nvPicPr>
          <p:cNvPr id="16" name="Image 15" descr="Capture d’écra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5085184"/>
            <a:ext cx="2442042" cy="1588927"/>
          </a:xfrm>
          <a:prstGeom prst="rect">
            <a:avLst/>
          </a:prstGeom>
        </p:spPr>
      </p:pic>
      <p:sp>
        <p:nvSpPr>
          <p:cNvPr id="18" name="Flèche droite 17"/>
          <p:cNvSpPr/>
          <p:nvPr/>
        </p:nvSpPr>
        <p:spPr>
          <a:xfrm rot="19577481">
            <a:off x="115325" y="2545549"/>
            <a:ext cx="504056" cy="18089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Flèche droite 18"/>
          <p:cNvSpPr/>
          <p:nvPr/>
        </p:nvSpPr>
        <p:spPr>
          <a:xfrm rot="19577481">
            <a:off x="7821" y="4333597"/>
            <a:ext cx="504056" cy="18089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Flèche droite 19"/>
          <p:cNvSpPr/>
          <p:nvPr/>
        </p:nvSpPr>
        <p:spPr>
          <a:xfrm rot="19577481">
            <a:off x="7821" y="5107431"/>
            <a:ext cx="504056" cy="18089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Flèche droite 20"/>
          <p:cNvSpPr/>
          <p:nvPr/>
        </p:nvSpPr>
        <p:spPr>
          <a:xfrm rot="19577481">
            <a:off x="1483477" y="5574619"/>
            <a:ext cx="504056" cy="18089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Flèche droite 21"/>
          <p:cNvSpPr/>
          <p:nvPr/>
        </p:nvSpPr>
        <p:spPr>
          <a:xfrm rot="19577481">
            <a:off x="5659941" y="3561239"/>
            <a:ext cx="504056" cy="18089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Flèche droite 22"/>
          <p:cNvSpPr/>
          <p:nvPr/>
        </p:nvSpPr>
        <p:spPr>
          <a:xfrm rot="7733774">
            <a:off x="5140243" y="4467994"/>
            <a:ext cx="504056" cy="18089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Flèche droite 23"/>
          <p:cNvSpPr/>
          <p:nvPr/>
        </p:nvSpPr>
        <p:spPr>
          <a:xfrm rot="19577481">
            <a:off x="3427694" y="2185509"/>
            <a:ext cx="504056" cy="18089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/>
          <p:cNvSpPr/>
          <p:nvPr/>
        </p:nvSpPr>
        <p:spPr>
          <a:xfrm>
            <a:off x="107504" y="80628"/>
            <a:ext cx="520726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dirty="0"/>
              <a:t>JPM</a:t>
            </a:r>
          </a:p>
        </p:txBody>
      </p:sp>
    </p:spTree>
    <p:extLst>
      <p:ext uri="{BB962C8B-B14F-4D97-AF65-F5344CB8AC3E}">
        <p14:creationId xmlns:p14="http://schemas.microsoft.com/office/powerpoint/2010/main" val="1344234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Espace réservé du contenu 4">
            <a:extLst>
              <a:ext uri="{FF2B5EF4-FFF2-40B4-BE49-F238E27FC236}">
                <a16:creationId xmlns:a16="http://schemas.microsoft.com/office/drawing/2014/main" id="{9D50F819-D293-47B5-96F6-90CC5CB152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4" t="9157"/>
          <a:stretch/>
        </p:blipFill>
        <p:spPr>
          <a:xfrm>
            <a:off x="222422" y="1710100"/>
            <a:ext cx="4400434" cy="509309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23728" y="274638"/>
            <a:ext cx="6563072" cy="1143000"/>
          </a:xfrm>
        </p:spPr>
        <p:txBody>
          <a:bodyPr>
            <a:noAutofit/>
          </a:bodyPr>
          <a:lstStyle/>
          <a:p>
            <a:r>
              <a:rPr lang="fr-FR" sz="2800" dirty="0" err="1"/>
              <a:t>Yapla</a:t>
            </a:r>
            <a:r>
              <a:rPr lang="fr-FR" sz="2800" dirty="0"/>
              <a:t>/Gestion adhérents/Paramètres/Communications</a:t>
            </a:r>
          </a:p>
        </p:txBody>
      </p:sp>
      <p:pic>
        <p:nvPicPr>
          <p:cNvPr id="15" name="Espace réservé du contenu 4">
            <a:extLst>
              <a:ext uri="{FF2B5EF4-FFF2-40B4-BE49-F238E27FC236}">
                <a16:creationId xmlns:a16="http://schemas.microsoft.com/office/drawing/2014/main" id="{6ED79421-72F7-4023-8689-D692402F1F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9" t="8306" r="3127"/>
          <a:stretch/>
        </p:blipFill>
        <p:spPr>
          <a:xfrm>
            <a:off x="4622856" y="1710100"/>
            <a:ext cx="4414137" cy="5032021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707904" y="1340768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Exemples Centre</a:t>
            </a:r>
          </a:p>
        </p:txBody>
      </p:sp>
      <p:sp>
        <p:nvSpPr>
          <p:cNvPr id="9" name="Flèche droite 8"/>
          <p:cNvSpPr/>
          <p:nvPr/>
        </p:nvSpPr>
        <p:spPr>
          <a:xfrm rot="19577481">
            <a:off x="115327" y="4489766"/>
            <a:ext cx="504056" cy="18089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 droite 9"/>
          <p:cNvSpPr/>
          <p:nvPr/>
        </p:nvSpPr>
        <p:spPr>
          <a:xfrm rot="13228937">
            <a:off x="5083877" y="4898512"/>
            <a:ext cx="504056" cy="18089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 droite 10"/>
          <p:cNvSpPr/>
          <p:nvPr/>
        </p:nvSpPr>
        <p:spPr>
          <a:xfrm rot="19577481">
            <a:off x="1627493" y="4777798"/>
            <a:ext cx="504056" cy="18089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 droite 11"/>
          <p:cNvSpPr/>
          <p:nvPr/>
        </p:nvSpPr>
        <p:spPr>
          <a:xfrm rot="11646669">
            <a:off x="5323341" y="4334443"/>
            <a:ext cx="504056" cy="18089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/>
          <p:cNvSpPr/>
          <p:nvPr/>
        </p:nvSpPr>
        <p:spPr>
          <a:xfrm>
            <a:off x="107504" y="80628"/>
            <a:ext cx="520726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dirty="0"/>
              <a:t>BM</a:t>
            </a:r>
          </a:p>
        </p:txBody>
      </p:sp>
    </p:spTree>
    <p:extLst>
      <p:ext uri="{BB962C8B-B14F-4D97-AF65-F5344CB8AC3E}">
        <p14:creationId xmlns:p14="http://schemas.microsoft.com/office/powerpoint/2010/main" val="3162233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ce réservé du contenu 4">
            <a:extLst>
              <a:ext uri="{FF2B5EF4-FFF2-40B4-BE49-F238E27FC236}">
                <a16:creationId xmlns:a16="http://schemas.microsoft.com/office/drawing/2014/main" id="{025DEAFB-7CF8-4BD0-A0E9-A5AA97F177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36" t="5846" r="36420"/>
          <a:stretch/>
        </p:blipFill>
        <p:spPr>
          <a:xfrm>
            <a:off x="4869612" y="1415834"/>
            <a:ext cx="4126787" cy="5238417"/>
          </a:xfrm>
          <a:prstGeom prst="rect">
            <a:avLst/>
          </a:prstGeom>
        </p:spPr>
      </p:pic>
      <p:pic>
        <p:nvPicPr>
          <p:cNvPr id="8" name="Espace réservé du contenu 4">
            <a:extLst>
              <a:ext uri="{FF2B5EF4-FFF2-40B4-BE49-F238E27FC236}">
                <a16:creationId xmlns:a16="http://schemas.microsoft.com/office/drawing/2014/main" id="{4DD9EB41-C4DD-4BB6-B769-3FAF454159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8" t="10149" r="22515" b="23730"/>
          <a:stretch/>
        </p:blipFill>
        <p:spPr>
          <a:xfrm>
            <a:off x="107504" y="1400395"/>
            <a:ext cx="4892334" cy="3252741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23728" y="274638"/>
            <a:ext cx="6563072" cy="1143000"/>
          </a:xfrm>
        </p:spPr>
        <p:txBody>
          <a:bodyPr>
            <a:normAutofit fontScale="90000"/>
          </a:bodyPr>
          <a:lstStyle/>
          <a:p>
            <a:r>
              <a:rPr lang="fr-FR" dirty="0" err="1"/>
              <a:t>Yapla</a:t>
            </a:r>
            <a:r>
              <a:rPr lang="fr-FR" dirty="0"/>
              <a:t>/Evènements/ Création</a:t>
            </a:r>
          </a:p>
        </p:txBody>
      </p:sp>
      <p:sp>
        <p:nvSpPr>
          <p:cNvPr id="4" name="Flèche droite 3"/>
          <p:cNvSpPr/>
          <p:nvPr/>
        </p:nvSpPr>
        <p:spPr>
          <a:xfrm rot="19577481">
            <a:off x="1123437" y="1969485"/>
            <a:ext cx="504056" cy="18089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Espace réservé du contenu 4">
            <a:extLst>
              <a:ext uri="{FF2B5EF4-FFF2-40B4-BE49-F238E27FC236}">
                <a16:creationId xmlns:a16="http://schemas.microsoft.com/office/drawing/2014/main" id="{6ABC258E-B2DC-48B4-B84A-7E44B3446FD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3" t="6067" r="24495" b="48878"/>
          <a:stretch/>
        </p:blipFill>
        <p:spPr>
          <a:xfrm>
            <a:off x="431540" y="4725144"/>
            <a:ext cx="4244262" cy="1992805"/>
          </a:xfrm>
          <a:prstGeom prst="rect">
            <a:avLst/>
          </a:prstGeom>
        </p:spPr>
      </p:pic>
      <p:sp>
        <p:nvSpPr>
          <p:cNvPr id="5" name="Flèche droite 4"/>
          <p:cNvSpPr/>
          <p:nvPr/>
        </p:nvSpPr>
        <p:spPr>
          <a:xfrm rot="7932029">
            <a:off x="5542274" y="3067220"/>
            <a:ext cx="504056" cy="18089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lèche droite 6"/>
          <p:cNvSpPr/>
          <p:nvPr/>
        </p:nvSpPr>
        <p:spPr>
          <a:xfrm rot="19577481">
            <a:off x="5155885" y="2205390"/>
            <a:ext cx="504056" cy="18089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6DCF73-10AC-4CA3-8FDF-D0ECEF418862}"/>
              </a:ext>
            </a:extLst>
          </p:cNvPr>
          <p:cNvSpPr/>
          <p:nvPr/>
        </p:nvSpPr>
        <p:spPr>
          <a:xfrm>
            <a:off x="7264982" y="1946963"/>
            <a:ext cx="184941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Saisie des éléments</a:t>
            </a:r>
          </a:p>
        </p:txBody>
      </p:sp>
      <p:sp>
        <p:nvSpPr>
          <p:cNvPr id="11" name="Flèche droite 10"/>
          <p:cNvSpPr/>
          <p:nvPr/>
        </p:nvSpPr>
        <p:spPr>
          <a:xfrm rot="7932029">
            <a:off x="7177265" y="5035314"/>
            <a:ext cx="504056" cy="18089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lèche droite 13"/>
          <p:cNvSpPr/>
          <p:nvPr/>
        </p:nvSpPr>
        <p:spPr>
          <a:xfrm rot="7932029">
            <a:off x="1383287" y="4882154"/>
            <a:ext cx="504056" cy="18089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lèche droite 14"/>
          <p:cNvSpPr/>
          <p:nvPr/>
        </p:nvSpPr>
        <p:spPr>
          <a:xfrm rot="7932029">
            <a:off x="4124219" y="5058482"/>
            <a:ext cx="504056" cy="18089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lèche droite 15"/>
          <p:cNvSpPr/>
          <p:nvPr/>
        </p:nvSpPr>
        <p:spPr>
          <a:xfrm rot="7932029">
            <a:off x="2396027" y="6106292"/>
            <a:ext cx="504056" cy="18089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3294B03-D4C3-416A-BA63-96484656AC45}"/>
              </a:ext>
            </a:extLst>
          </p:cNvPr>
          <p:cNvSpPr/>
          <p:nvPr/>
        </p:nvSpPr>
        <p:spPr>
          <a:xfrm>
            <a:off x="2884351" y="5968459"/>
            <a:ext cx="75208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Lien</a:t>
            </a:r>
            <a:endParaRPr lang="fr-FR" sz="2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107504" y="80628"/>
            <a:ext cx="520726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dirty="0"/>
              <a:t>BM</a:t>
            </a:r>
          </a:p>
        </p:txBody>
      </p:sp>
    </p:spTree>
    <p:extLst>
      <p:ext uri="{BB962C8B-B14F-4D97-AF65-F5344CB8AC3E}">
        <p14:creationId xmlns:p14="http://schemas.microsoft.com/office/powerpoint/2010/main" val="1885054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0" grpId="0"/>
      <p:bldP spid="11" grpId="0" animBg="1"/>
      <p:bldP spid="14" grpId="0" animBg="1"/>
      <p:bldP spid="15" grpId="0" animBg="1"/>
      <p:bldP spid="16" grpId="0" animBg="1"/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du contenu 4">
            <a:extLst>
              <a:ext uri="{FF2B5EF4-FFF2-40B4-BE49-F238E27FC236}">
                <a16:creationId xmlns:a16="http://schemas.microsoft.com/office/drawing/2014/main" id="{4B37EE57-C218-44F3-B872-58E6BDDCA0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3598144" cy="491590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23728" y="274638"/>
            <a:ext cx="6563072" cy="1143000"/>
          </a:xfrm>
        </p:spPr>
        <p:txBody>
          <a:bodyPr>
            <a:normAutofit fontScale="90000"/>
          </a:bodyPr>
          <a:lstStyle/>
          <a:p>
            <a:r>
              <a:rPr lang="fr-FR" dirty="0" err="1"/>
              <a:t>Yapla</a:t>
            </a:r>
            <a:r>
              <a:rPr lang="fr-FR" dirty="0"/>
              <a:t>/Evènements/ Vue Utilisateur</a:t>
            </a:r>
          </a:p>
        </p:txBody>
      </p:sp>
      <p:pic>
        <p:nvPicPr>
          <p:cNvPr id="9" name="Espace réservé du contenu 14">
            <a:extLst>
              <a:ext uri="{FF2B5EF4-FFF2-40B4-BE49-F238E27FC236}">
                <a16:creationId xmlns:a16="http://schemas.microsoft.com/office/drawing/2014/main" id="{F3E2436A-BD8A-40C5-A17E-4DD4B92A72B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89" t="1908" r="23258" b="3833"/>
          <a:stretch/>
        </p:blipFill>
        <p:spPr>
          <a:xfrm>
            <a:off x="4716016" y="1412776"/>
            <a:ext cx="3804993" cy="3670573"/>
          </a:xfrm>
          <a:prstGeom prst="rect">
            <a:avLst/>
          </a:prstGeom>
        </p:spPr>
      </p:pic>
      <p:sp>
        <p:nvSpPr>
          <p:cNvPr id="4" name="Flèche droite 3"/>
          <p:cNvSpPr/>
          <p:nvPr/>
        </p:nvSpPr>
        <p:spPr>
          <a:xfrm rot="19577481">
            <a:off x="26048" y="4201732"/>
            <a:ext cx="504056" cy="18089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Flèche droite 4"/>
          <p:cNvSpPr/>
          <p:nvPr/>
        </p:nvSpPr>
        <p:spPr>
          <a:xfrm rot="7744676">
            <a:off x="8195970" y="4158625"/>
            <a:ext cx="504056" cy="18089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lèche droite 6"/>
          <p:cNvSpPr/>
          <p:nvPr/>
        </p:nvSpPr>
        <p:spPr>
          <a:xfrm rot="19577481">
            <a:off x="2707613" y="6289965"/>
            <a:ext cx="504056" cy="18089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Espace réservé du contenu 4">
            <a:extLst>
              <a:ext uri="{FF2B5EF4-FFF2-40B4-BE49-F238E27FC236}">
                <a16:creationId xmlns:a16="http://schemas.microsoft.com/office/drawing/2014/main" id="{4C4FEBDC-3E2E-4640-B410-17936941C2C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74" t="9855" r="22115" b="60755"/>
          <a:stretch/>
        </p:blipFill>
        <p:spPr>
          <a:xfrm>
            <a:off x="4300238" y="5185994"/>
            <a:ext cx="4376845" cy="1315111"/>
          </a:xfrm>
          <a:prstGeom prst="rect">
            <a:avLst/>
          </a:prstGeom>
        </p:spPr>
      </p:pic>
      <p:pic>
        <p:nvPicPr>
          <p:cNvPr id="6" name="Image 5" descr="Capture d’écra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344" y="6376044"/>
            <a:ext cx="1064989" cy="438948"/>
          </a:xfrm>
          <a:prstGeom prst="rect">
            <a:avLst/>
          </a:prstGeom>
        </p:spPr>
      </p:pic>
      <p:sp>
        <p:nvSpPr>
          <p:cNvPr id="11" name="Ellipse 10"/>
          <p:cNvSpPr/>
          <p:nvPr/>
        </p:nvSpPr>
        <p:spPr>
          <a:xfrm>
            <a:off x="107504" y="80628"/>
            <a:ext cx="520726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dirty="0"/>
              <a:t>BM</a:t>
            </a:r>
          </a:p>
        </p:txBody>
      </p:sp>
    </p:spTree>
    <p:extLst>
      <p:ext uri="{BB962C8B-B14F-4D97-AF65-F5344CB8AC3E}">
        <p14:creationId xmlns:p14="http://schemas.microsoft.com/office/powerpoint/2010/main" val="3344806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/>
              <a:t>Yapla</a:t>
            </a:r>
            <a:r>
              <a:rPr lang="fr-FR" dirty="0"/>
              <a:t>/Evènements/Vue utilisateur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B8AC4102-03FF-4060-B77B-83A37B4EB3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72" t="5163" r="30871" b="6534"/>
          <a:stretch/>
        </p:blipFill>
        <p:spPr>
          <a:xfrm>
            <a:off x="107504" y="1484784"/>
            <a:ext cx="4672668" cy="4823670"/>
          </a:xfrm>
        </p:spPr>
      </p:pic>
      <p:pic>
        <p:nvPicPr>
          <p:cNvPr id="6" name="Espace réservé du contenu 6">
            <a:extLst>
              <a:ext uri="{FF2B5EF4-FFF2-40B4-BE49-F238E27FC236}">
                <a16:creationId xmlns:a16="http://schemas.microsoft.com/office/drawing/2014/main" id="{CF692A4D-C58F-4A64-85B5-7FD71B1A4C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" r="2188" b="58279"/>
          <a:stretch/>
        </p:blipFill>
        <p:spPr>
          <a:xfrm>
            <a:off x="4860032" y="2269146"/>
            <a:ext cx="4176584" cy="3049028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107504" y="80628"/>
            <a:ext cx="520726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dirty="0"/>
              <a:t>BM</a:t>
            </a:r>
          </a:p>
        </p:txBody>
      </p:sp>
    </p:spTree>
    <p:extLst>
      <p:ext uri="{BB962C8B-B14F-4D97-AF65-F5344CB8AC3E}">
        <p14:creationId xmlns:p14="http://schemas.microsoft.com/office/powerpoint/2010/main" val="3694957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23728" y="274638"/>
            <a:ext cx="6563072" cy="1143000"/>
          </a:xfrm>
        </p:spPr>
        <p:txBody>
          <a:bodyPr>
            <a:normAutofit fontScale="90000"/>
          </a:bodyPr>
          <a:lstStyle/>
          <a:p>
            <a:r>
              <a:rPr lang="fr-FR" dirty="0" err="1"/>
              <a:t>Yapla</a:t>
            </a:r>
            <a:r>
              <a:rPr lang="fr-FR" dirty="0"/>
              <a:t>/Evènements/Vue Admin</a:t>
            </a:r>
          </a:p>
        </p:txBody>
      </p:sp>
      <p:pic>
        <p:nvPicPr>
          <p:cNvPr id="3" name="Espace réservé du contenu 4">
            <a:extLst>
              <a:ext uri="{FF2B5EF4-FFF2-40B4-BE49-F238E27FC236}">
                <a16:creationId xmlns:a16="http://schemas.microsoft.com/office/drawing/2014/main" id="{4F7A14F9-1AB0-434B-B9A7-69BD1FD8CF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20" y="1628800"/>
            <a:ext cx="9038068" cy="5110867"/>
          </a:xfrm>
          <a:prstGeom prst="rect">
            <a:avLst/>
          </a:prstGeom>
        </p:spPr>
      </p:pic>
      <p:sp>
        <p:nvSpPr>
          <p:cNvPr id="4" name="Flèche droite 3"/>
          <p:cNvSpPr/>
          <p:nvPr/>
        </p:nvSpPr>
        <p:spPr>
          <a:xfrm rot="19577481">
            <a:off x="187333" y="2905591"/>
            <a:ext cx="504056" cy="18089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Flèche droite 4"/>
          <p:cNvSpPr/>
          <p:nvPr/>
        </p:nvSpPr>
        <p:spPr>
          <a:xfrm rot="5400000">
            <a:off x="7748172" y="3625670"/>
            <a:ext cx="504056" cy="18089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lèche droite 6"/>
          <p:cNvSpPr/>
          <p:nvPr/>
        </p:nvSpPr>
        <p:spPr>
          <a:xfrm rot="19577481">
            <a:off x="979421" y="5209846"/>
            <a:ext cx="504056" cy="18089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107504" y="80628"/>
            <a:ext cx="520726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dirty="0"/>
              <a:t>BM</a:t>
            </a:r>
          </a:p>
        </p:txBody>
      </p:sp>
    </p:spTree>
    <p:extLst>
      <p:ext uri="{BB962C8B-B14F-4D97-AF65-F5344CB8AC3E}">
        <p14:creationId xmlns:p14="http://schemas.microsoft.com/office/powerpoint/2010/main" val="1013267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23728" y="274638"/>
            <a:ext cx="6563072" cy="1143000"/>
          </a:xfrm>
        </p:spPr>
        <p:txBody>
          <a:bodyPr>
            <a:normAutofit fontScale="90000"/>
          </a:bodyPr>
          <a:lstStyle/>
          <a:p>
            <a:r>
              <a:rPr lang="fr-FR" dirty="0"/>
              <a:t>YAPLA/Evénements/export inscriptions</a:t>
            </a:r>
          </a:p>
        </p:txBody>
      </p:sp>
      <p:pic>
        <p:nvPicPr>
          <p:cNvPr id="3" name="Espace réservé du contenu 7">
            <a:extLst>
              <a:ext uri="{FF2B5EF4-FFF2-40B4-BE49-F238E27FC236}">
                <a16:creationId xmlns:a16="http://schemas.microsoft.com/office/drawing/2014/main" id="{A01AF9EA-2F97-4A33-AE86-B6575BBA76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69"/>
          <a:stretch/>
        </p:blipFill>
        <p:spPr>
          <a:xfrm>
            <a:off x="473511" y="1628800"/>
            <a:ext cx="8380335" cy="5229201"/>
          </a:xfrm>
          <a:prstGeom prst="rect">
            <a:avLst/>
          </a:prstGeom>
        </p:spPr>
      </p:pic>
      <p:sp>
        <p:nvSpPr>
          <p:cNvPr id="4" name="Ellipse 3"/>
          <p:cNvSpPr/>
          <p:nvPr/>
        </p:nvSpPr>
        <p:spPr>
          <a:xfrm>
            <a:off x="107504" y="80628"/>
            <a:ext cx="520726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dirty="0"/>
              <a:t>BM</a:t>
            </a:r>
          </a:p>
        </p:txBody>
      </p:sp>
    </p:spTree>
    <p:extLst>
      <p:ext uri="{BB962C8B-B14F-4D97-AF65-F5344CB8AC3E}">
        <p14:creationId xmlns:p14="http://schemas.microsoft.com/office/powerpoint/2010/main" val="24992529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23728" y="274638"/>
            <a:ext cx="6563072" cy="1143000"/>
          </a:xfrm>
        </p:spPr>
        <p:txBody>
          <a:bodyPr>
            <a:normAutofit fontScale="90000"/>
          </a:bodyPr>
          <a:lstStyle/>
          <a:p>
            <a:r>
              <a:rPr lang="fr-FR" dirty="0"/>
              <a:t>YAPLA/Evénements/ détail d’un évènement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5A0A357-52A4-44A3-923A-6CB8C8D3CB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700808"/>
            <a:ext cx="8659056" cy="4896544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5" name="Flèche droite 4"/>
          <p:cNvSpPr/>
          <p:nvPr/>
        </p:nvSpPr>
        <p:spPr>
          <a:xfrm rot="19577481">
            <a:off x="979421" y="3659219"/>
            <a:ext cx="504056" cy="18089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lèche droite 5"/>
          <p:cNvSpPr/>
          <p:nvPr/>
        </p:nvSpPr>
        <p:spPr>
          <a:xfrm rot="19577481">
            <a:off x="926500" y="2473541"/>
            <a:ext cx="504056" cy="18089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lèche droite 6"/>
          <p:cNvSpPr/>
          <p:nvPr/>
        </p:nvSpPr>
        <p:spPr>
          <a:xfrm rot="12411027">
            <a:off x="2569455" y="2883175"/>
            <a:ext cx="504056" cy="18089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8" name="Groupe 7"/>
          <p:cNvGrpSpPr/>
          <p:nvPr/>
        </p:nvGrpSpPr>
        <p:grpSpPr>
          <a:xfrm>
            <a:off x="4067944" y="5249240"/>
            <a:ext cx="648072" cy="504056"/>
            <a:chOff x="2987824" y="2564904"/>
            <a:chExt cx="288032" cy="288032"/>
          </a:xfrm>
        </p:grpSpPr>
        <p:cxnSp>
          <p:nvCxnSpPr>
            <p:cNvPr id="9" name="Connecteur droit 8"/>
            <p:cNvCxnSpPr/>
            <p:nvPr/>
          </p:nvCxnSpPr>
          <p:spPr>
            <a:xfrm flipH="1">
              <a:off x="2987824" y="2564904"/>
              <a:ext cx="288032" cy="28803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eur droit 9"/>
            <p:cNvCxnSpPr/>
            <p:nvPr/>
          </p:nvCxnSpPr>
          <p:spPr>
            <a:xfrm>
              <a:off x="2987824" y="2564904"/>
              <a:ext cx="288032" cy="28803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e 10"/>
          <p:cNvGrpSpPr/>
          <p:nvPr/>
        </p:nvGrpSpPr>
        <p:grpSpPr>
          <a:xfrm>
            <a:off x="6300192" y="3080147"/>
            <a:ext cx="648072" cy="504056"/>
            <a:chOff x="2987824" y="2564904"/>
            <a:chExt cx="288032" cy="288032"/>
          </a:xfrm>
        </p:grpSpPr>
        <p:cxnSp>
          <p:nvCxnSpPr>
            <p:cNvPr id="12" name="Connecteur droit 11"/>
            <p:cNvCxnSpPr/>
            <p:nvPr/>
          </p:nvCxnSpPr>
          <p:spPr>
            <a:xfrm flipH="1">
              <a:off x="2987824" y="2564904"/>
              <a:ext cx="288032" cy="28803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/>
            <p:cNvCxnSpPr/>
            <p:nvPr/>
          </p:nvCxnSpPr>
          <p:spPr>
            <a:xfrm>
              <a:off x="2987824" y="2564904"/>
              <a:ext cx="288032" cy="28803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e 13"/>
          <p:cNvGrpSpPr/>
          <p:nvPr/>
        </p:nvGrpSpPr>
        <p:grpSpPr>
          <a:xfrm>
            <a:off x="1825678" y="5229200"/>
            <a:ext cx="648072" cy="504056"/>
            <a:chOff x="2987824" y="2564904"/>
            <a:chExt cx="288032" cy="288032"/>
          </a:xfrm>
        </p:grpSpPr>
        <p:cxnSp>
          <p:nvCxnSpPr>
            <p:cNvPr id="15" name="Connecteur droit 14"/>
            <p:cNvCxnSpPr/>
            <p:nvPr/>
          </p:nvCxnSpPr>
          <p:spPr>
            <a:xfrm flipH="1">
              <a:off x="2987824" y="2564904"/>
              <a:ext cx="288032" cy="28803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/>
            <p:cNvCxnSpPr/>
            <p:nvPr/>
          </p:nvCxnSpPr>
          <p:spPr>
            <a:xfrm>
              <a:off x="2987824" y="2564904"/>
              <a:ext cx="288032" cy="28803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e 16"/>
          <p:cNvGrpSpPr/>
          <p:nvPr/>
        </p:nvGrpSpPr>
        <p:grpSpPr>
          <a:xfrm>
            <a:off x="6300192" y="4365104"/>
            <a:ext cx="648072" cy="504060"/>
            <a:chOff x="2987824" y="2564903"/>
            <a:chExt cx="288032" cy="288034"/>
          </a:xfrm>
        </p:grpSpPr>
        <p:cxnSp>
          <p:nvCxnSpPr>
            <p:cNvPr id="18" name="Connecteur droit 17"/>
            <p:cNvCxnSpPr/>
            <p:nvPr/>
          </p:nvCxnSpPr>
          <p:spPr>
            <a:xfrm flipH="1">
              <a:off x="2987824" y="2564905"/>
              <a:ext cx="288032" cy="28803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/>
            <p:cNvCxnSpPr/>
            <p:nvPr/>
          </p:nvCxnSpPr>
          <p:spPr>
            <a:xfrm>
              <a:off x="2987824" y="2564903"/>
              <a:ext cx="288032" cy="28803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e 20"/>
          <p:cNvGrpSpPr/>
          <p:nvPr/>
        </p:nvGrpSpPr>
        <p:grpSpPr>
          <a:xfrm>
            <a:off x="4067944" y="4437112"/>
            <a:ext cx="648072" cy="504056"/>
            <a:chOff x="2987824" y="2564904"/>
            <a:chExt cx="288032" cy="288032"/>
          </a:xfrm>
        </p:grpSpPr>
        <p:cxnSp>
          <p:nvCxnSpPr>
            <p:cNvPr id="22" name="Connecteur droit 21"/>
            <p:cNvCxnSpPr/>
            <p:nvPr/>
          </p:nvCxnSpPr>
          <p:spPr>
            <a:xfrm flipH="1">
              <a:off x="2987824" y="2564904"/>
              <a:ext cx="288032" cy="28803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22"/>
            <p:cNvCxnSpPr/>
            <p:nvPr/>
          </p:nvCxnSpPr>
          <p:spPr>
            <a:xfrm>
              <a:off x="2987824" y="2564904"/>
              <a:ext cx="288032" cy="28803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Flèche droite 23"/>
          <p:cNvSpPr/>
          <p:nvPr/>
        </p:nvSpPr>
        <p:spPr>
          <a:xfrm rot="19577481">
            <a:off x="1013248" y="4635616"/>
            <a:ext cx="504056" cy="18089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/>
          <p:cNvSpPr/>
          <p:nvPr/>
        </p:nvSpPr>
        <p:spPr>
          <a:xfrm>
            <a:off x="107504" y="80628"/>
            <a:ext cx="520726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dirty="0"/>
              <a:t>BM</a:t>
            </a:r>
          </a:p>
        </p:txBody>
      </p:sp>
    </p:spTree>
    <p:extLst>
      <p:ext uri="{BB962C8B-B14F-4D97-AF65-F5344CB8AC3E}">
        <p14:creationId xmlns:p14="http://schemas.microsoft.com/office/powerpoint/2010/main" val="2183483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2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23728" y="274638"/>
            <a:ext cx="6563072" cy="1143000"/>
          </a:xfrm>
        </p:spPr>
        <p:txBody>
          <a:bodyPr>
            <a:normAutofit fontScale="90000"/>
          </a:bodyPr>
          <a:lstStyle/>
          <a:p>
            <a:r>
              <a:rPr lang="fr-FR" dirty="0" err="1"/>
              <a:t>Yapla</a:t>
            </a:r>
            <a:r>
              <a:rPr lang="fr-FR" dirty="0"/>
              <a:t>/Evènements/Existants chez ECR-PCV</a:t>
            </a:r>
          </a:p>
        </p:txBody>
      </p:sp>
      <p:pic>
        <p:nvPicPr>
          <p:cNvPr id="4" name="Image 3" descr="Capture d’écra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24744"/>
            <a:ext cx="3184014" cy="2708920"/>
          </a:xfrm>
          <a:prstGeom prst="rect">
            <a:avLst/>
          </a:prstGeom>
        </p:spPr>
      </p:pic>
      <p:pic>
        <p:nvPicPr>
          <p:cNvPr id="5" name="Image 4" descr="Capture d’écra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962094"/>
            <a:ext cx="3335637" cy="2808312"/>
          </a:xfrm>
          <a:prstGeom prst="rect">
            <a:avLst/>
          </a:prstGeom>
        </p:spPr>
      </p:pic>
      <p:pic>
        <p:nvPicPr>
          <p:cNvPr id="6" name="Image 5" descr="Capture d’écra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484784"/>
            <a:ext cx="3014025" cy="2636912"/>
          </a:xfrm>
          <a:prstGeom prst="rect">
            <a:avLst/>
          </a:prstGeom>
        </p:spPr>
      </p:pic>
      <p:sp>
        <p:nvSpPr>
          <p:cNvPr id="7" name="Organigramme : Connecteur page suivante 6"/>
          <p:cNvSpPr/>
          <p:nvPr/>
        </p:nvSpPr>
        <p:spPr>
          <a:xfrm>
            <a:off x="395536" y="2479204"/>
            <a:ext cx="432048" cy="589756"/>
          </a:xfrm>
          <a:prstGeom prst="flowChartOffpage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1</a:t>
            </a:r>
          </a:p>
        </p:txBody>
      </p:sp>
      <p:sp>
        <p:nvSpPr>
          <p:cNvPr id="8" name="Organigramme : Connecteur page suivante 7"/>
          <p:cNvSpPr/>
          <p:nvPr/>
        </p:nvSpPr>
        <p:spPr>
          <a:xfrm>
            <a:off x="4194443" y="4221088"/>
            <a:ext cx="432048" cy="589756"/>
          </a:xfrm>
          <a:prstGeom prst="flowChartOffpage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3</a:t>
            </a:r>
          </a:p>
        </p:txBody>
      </p:sp>
      <p:sp>
        <p:nvSpPr>
          <p:cNvPr id="9" name="Organigramme : Connecteur page suivante 8"/>
          <p:cNvSpPr/>
          <p:nvPr/>
        </p:nvSpPr>
        <p:spPr>
          <a:xfrm>
            <a:off x="7308304" y="1628800"/>
            <a:ext cx="432048" cy="589756"/>
          </a:xfrm>
          <a:prstGeom prst="flowChartOffpage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2</a:t>
            </a:r>
          </a:p>
        </p:txBody>
      </p:sp>
      <p:sp>
        <p:nvSpPr>
          <p:cNvPr id="10" name="Ellipse 9"/>
          <p:cNvSpPr/>
          <p:nvPr/>
        </p:nvSpPr>
        <p:spPr>
          <a:xfrm>
            <a:off x="107504" y="80628"/>
            <a:ext cx="520726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dirty="0"/>
              <a:t>JPM</a:t>
            </a:r>
          </a:p>
        </p:txBody>
      </p:sp>
    </p:spTree>
    <p:extLst>
      <p:ext uri="{BB962C8B-B14F-4D97-AF65-F5344CB8AC3E}">
        <p14:creationId xmlns:p14="http://schemas.microsoft.com/office/powerpoint/2010/main" val="3881646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L’existant chez ECR-Centre et ECR-PCV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FR" dirty="0" err="1"/>
              <a:t>Yapla</a:t>
            </a:r>
            <a:r>
              <a:rPr lang="fr-FR" dirty="0"/>
              <a:t>, le fonctionnement, Forces/Faiblesses </a:t>
            </a:r>
            <a:r>
              <a:rPr lang="fr-FR" sz="2600" dirty="0">
                <a:solidFill>
                  <a:srgbClr val="FF0000"/>
                </a:solidFill>
              </a:rPr>
              <a:t>(JPM)</a:t>
            </a:r>
          </a:p>
          <a:p>
            <a:r>
              <a:rPr lang="fr-FR" dirty="0"/>
              <a:t>Principes généraux, quelle </a:t>
            </a:r>
            <a:r>
              <a:rPr lang="fr-FR" dirty="0" err="1"/>
              <a:t>auto-limitation</a:t>
            </a:r>
            <a:r>
              <a:rPr lang="fr-FR" dirty="0"/>
              <a:t> ? </a:t>
            </a:r>
            <a:r>
              <a:rPr lang="fr-FR" sz="2600" dirty="0">
                <a:solidFill>
                  <a:srgbClr val="FF0000"/>
                </a:solidFill>
              </a:rPr>
              <a:t>(JPM)</a:t>
            </a:r>
          </a:p>
          <a:p>
            <a:r>
              <a:rPr lang="fr-FR" dirty="0"/>
              <a:t>Membres </a:t>
            </a:r>
            <a:r>
              <a:rPr lang="fr-FR" sz="2200" dirty="0"/>
              <a:t>( PCV et Centre à chaque fois si différents) (</a:t>
            </a:r>
            <a:r>
              <a:rPr lang="fr-FR" sz="2600" dirty="0">
                <a:solidFill>
                  <a:srgbClr val="FF0000"/>
                </a:solidFill>
              </a:rPr>
              <a:t>JPM et BM)</a:t>
            </a:r>
          </a:p>
          <a:p>
            <a:pPr lvl="1"/>
            <a:r>
              <a:rPr lang="fr-FR" dirty="0"/>
              <a:t>Tableau de bord </a:t>
            </a:r>
            <a:r>
              <a:rPr lang="fr-FR" dirty="0">
                <a:solidFill>
                  <a:srgbClr val="FF0000"/>
                </a:solidFill>
              </a:rPr>
              <a:t>(JPM)</a:t>
            </a:r>
            <a:endParaRPr lang="fr-FR" dirty="0"/>
          </a:p>
          <a:p>
            <a:pPr lvl="1"/>
            <a:r>
              <a:rPr lang="fr-FR" dirty="0"/>
              <a:t>Membres </a:t>
            </a:r>
            <a:r>
              <a:rPr lang="fr-FR" dirty="0">
                <a:solidFill>
                  <a:srgbClr val="FF0000"/>
                </a:solidFill>
              </a:rPr>
              <a:t>(JPM)</a:t>
            </a:r>
            <a:endParaRPr lang="fr-FR" dirty="0"/>
          </a:p>
          <a:p>
            <a:pPr lvl="1"/>
            <a:r>
              <a:rPr lang="fr-FR" dirty="0"/>
              <a:t>Adhésions </a:t>
            </a:r>
            <a:r>
              <a:rPr lang="fr-FR" dirty="0">
                <a:solidFill>
                  <a:srgbClr val="FF0000"/>
                </a:solidFill>
              </a:rPr>
              <a:t>(JPM et BM)</a:t>
            </a:r>
            <a:endParaRPr lang="fr-FR" dirty="0"/>
          </a:p>
          <a:p>
            <a:pPr lvl="1"/>
            <a:r>
              <a:rPr lang="fr-FR" dirty="0"/>
              <a:t>Statistiques </a:t>
            </a:r>
            <a:r>
              <a:rPr lang="fr-FR" dirty="0">
                <a:solidFill>
                  <a:srgbClr val="FF0000"/>
                </a:solidFill>
              </a:rPr>
              <a:t>(JPM)</a:t>
            </a:r>
            <a:endParaRPr lang="fr-FR" dirty="0"/>
          </a:p>
          <a:p>
            <a:pPr lvl="1"/>
            <a:r>
              <a:rPr lang="fr-FR" dirty="0"/>
              <a:t>Paramètres adhésion </a:t>
            </a:r>
            <a:r>
              <a:rPr lang="fr-FR" dirty="0">
                <a:solidFill>
                  <a:srgbClr val="FF0000"/>
                </a:solidFill>
              </a:rPr>
              <a:t>(JPM)</a:t>
            </a:r>
            <a:endParaRPr lang="fr-FR" dirty="0"/>
          </a:p>
          <a:p>
            <a:pPr lvl="1"/>
            <a:r>
              <a:rPr lang="fr-FR" dirty="0"/>
              <a:t>Exemples PCV et Centre </a:t>
            </a:r>
            <a:r>
              <a:rPr lang="fr-FR" dirty="0">
                <a:solidFill>
                  <a:srgbClr val="FF0000"/>
                </a:solidFill>
              </a:rPr>
              <a:t>(JPM et BM)</a:t>
            </a:r>
            <a:endParaRPr lang="fr-FR" dirty="0"/>
          </a:p>
          <a:p>
            <a:pPr lvl="1"/>
            <a:endParaRPr lang="fr-FR" dirty="0"/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97471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1" y="3989450"/>
            <a:ext cx="8291995" cy="2651265"/>
          </a:xfrm>
          <a:prstGeom prst="rect">
            <a:avLst/>
          </a:prstGeom>
        </p:spPr>
      </p:pic>
      <p:pic>
        <p:nvPicPr>
          <p:cNvPr id="3" name="Image 2" descr="Capture d’écra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24744"/>
            <a:ext cx="3558874" cy="273630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23728" y="274638"/>
            <a:ext cx="6563072" cy="1143000"/>
          </a:xfrm>
        </p:spPr>
        <p:txBody>
          <a:bodyPr>
            <a:normAutofit fontScale="90000"/>
          </a:bodyPr>
          <a:lstStyle/>
          <a:p>
            <a:r>
              <a:rPr lang="fr-FR" dirty="0" err="1"/>
              <a:t>Yapla</a:t>
            </a:r>
            <a:r>
              <a:rPr lang="fr-FR" dirty="0"/>
              <a:t>/Evènements/Existants chez ECR-PCV</a:t>
            </a:r>
          </a:p>
        </p:txBody>
      </p:sp>
      <p:sp>
        <p:nvSpPr>
          <p:cNvPr id="7" name="Organigramme : Connecteur page suivante 6"/>
          <p:cNvSpPr/>
          <p:nvPr/>
        </p:nvSpPr>
        <p:spPr>
          <a:xfrm>
            <a:off x="806671" y="2276872"/>
            <a:ext cx="432048" cy="589756"/>
          </a:xfrm>
          <a:prstGeom prst="flowChartOffpage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1</a:t>
            </a:r>
          </a:p>
        </p:txBody>
      </p:sp>
      <p:sp>
        <p:nvSpPr>
          <p:cNvPr id="9" name="Organigramme : Connecteur page suivante 8"/>
          <p:cNvSpPr/>
          <p:nvPr/>
        </p:nvSpPr>
        <p:spPr>
          <a:xfrm>
            <a:off x="4083111" y="4149080"/>
            <a:ext cx="432048" cy="589756"/>
          </a:xfrm>
          <a:prstGeom prst="flowChartOffpage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2</a:t>
            </a:r>
          </a:p>
        </p:txBody>
      </p:sp>
      <p:sp>
        <p:nvSpPr>
          <p:cNvPr id="8" name="Ellipse 7"/>
          <p:cNvSpPr/>
          <p:nvPr/>
        </p:nvSpPr>
        <p:spPr>
          <a:xfrm>
            <a:off x="107504" y="80628"/>
            <a:ext cx="520726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dirty="0"/>
              <a:t>JPM</a:t>
            </a:r>
          </a:p>
        </p:txBody>
      </p:sp>
    </p:spTree>
    <p:extLst>
      <p:ext uri="{BB962C8B-B14F-4D97-AF65-F5344CB8AC3E}">
        <p14:creationId xmlns:p14="http://schemas.microsoft.com/office/powerpoint/2010/main" val="2586829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051720" y="274638"/>
            <a:ext cx="6635080" cy="1143000"/>
          </a:xfrm>
        </p:spPr>
        <p:txBody>
          <a:bodyPr>
            <a:normAutofit fontScale="90000"/>
          </a:bodyPr>
          <a:lstStyle/>
          <a:p>
            <a:r>
              <a:rPr lang="fr-FR" dirty="0" err="1"/>
              <a:t>Yapla</a:t>
            </a:r>
            <a:r>
              <a:rPr lang="fr-FR" dirty="0"/>
              <a:t>/</a:t>
            </a:r>
            <a:r>
              <a:rPr lang="fr-FR" dirty="0" err="1"/>
              <a:t>Newletters</a:t>
            </a:r>
            <a:r>
              <a:rPr lang="fr-FR" dirty="0"/>
              <a:t> (et Campagnes)</a:t>
            </a:r>
          </a:p>
        </p:txBody>
      </p:sp>
      <p:sp>
        <p:nvSpPr>
          <p:cNvPr id="5" name="Organigramme : Stockage interne 4"/>
          <p:cNvSpPr/>
          <p:nvPr/>
        </p:nvSpPr>
        <p:spPr>
          <a:xfrm>
            <a:off x="1835696" y="2132856"/>
            <a:ext cx="1152128" cy="1224136"/>
          </a:xfrm>
          <a:prstGeom prst="flowChartInternalStorag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Campagne 1</a:t>
            </a:r>
          </a:p>
          <a:p>
            <a:pPr algn="ctr"/>
            <a:r>
              <a:rPr lang="fr-FR" sz="1200" dirty="0"/>
              <a:t>selon Template X</a:t>
            </a:r>
          </a:p>
        </p:txBody>
      </p:sp>
      <p:sp>
        <p:nvSpPr>
          <p:cNvPr id="6" name="Organigramme : Document 5"/>
          <p:cNvSpPr/>
          <p:nvPr/>
        </p:nvSpPr>
        <p:spPr>
          <a:xfrm>
            <a:off x="1835696" y="4005064"/>
            <a:ext cx="1296144" cy="1440160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Campagne 2 selon </a:t>
            </a:r>
          </a:p>
          <a:p>
            <a:pPr algn="ctr"/>
            <a:r>
              <a:rPr lang="fr-FR" sz="1200" dirty="0"/>
              <a:t>le Template Y</a:t>
            </a:r>
          </a:p>
        </p:txBody>
      </p:sp>
      <p:sp>
        <p:nvSpPr>
          <p:cNvPr id="7" name="Flèche droite 6"/>
          <p:cNvSpPr/>
          <p:nvPr/>
        </p:nvSpPr>
        <p:spPr>
          <a:xfrm>
            <a:off x="2987824" y="2528900"/>
            <a:ext cx="1512168" cy="432048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Organigramme : Multidocument 7"/>
          <p:cNvSpPr/>
          <p:nvPr/>
        </p:nvSpPr>
        <p:spPr>
          <a:xfrm>
            <a:off x="5004048" y="4005064"/>
            <a:ext cx="1080120" cy="1224136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6660232" y="2344234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NL : 1 ; 2 3 ; 4</a:t>
            </a:r>
          </a:p>
        </p:txBody>
      </p:sp>
      <p:sp>
        <p:nvSpPr>
          <p:cNvPr id="10" name="Flèche droite 9"/>
          <p:cNvSpPr/>
          <p:nvPr/>
        </p:nvSpPr>
        <p:spPr>
          <a:xfrm>
            <a:off x="3140224" y="4401108"/>
            <a:ext cx="151216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Organigramme : Stockage interne 10"/>
          <p:cNvSpPr/>
          <p:nvPr/>
        </p:nvSpPr>
        <p:spPr>
          <a:xfrm>
            <a:off x="5004048" y="2276872"/>
            <a:ext cx="936104" cy="1008112"/>
          </a:xfrm>
          <a:prstGeom prst="flowChartInternalStorag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Organigramme : Stockage interne 11"/>
          <p:cNvSpPr/>
          <p:nvPr/>
        </p:nvSpPr>
        <p:spPr>
          <a:xfrm>
            <a:off x="5148064" y="2133514"/>
            <a:ext cx="936104" cy="1008112"/>
          </a:xfrm>
          <a:prstGeom prst="flowChartInternalStorag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Organigramme : Stockage interne 12"/>
          <p:cNvSpPr/>
          <p:nvPr/>
        </p:nvSpPr>
        <p:spPr>
          <a:xfrm>
            <a:off x="5292080" y="1968568"/>
            <a:ext cx="936104" cy="1008112"/>
          </a:xfrm>
          <a:prstGeom prst="flowChartInternalStorag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Organigramme : Stockage interne 13"/>
          <p:cNvSpPr/>
          <p:nvPr/>
        </p:nvSpPr>
        <p:spPr>
          <a:xfrm>
            <a:off x="5440490" y="1840178"/>
            <a:ext cx="936104" cy="1008112"/>
          </a:xfrm>
          <a:prstGeom prst="flowChartInternalStorag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6732240" y="4221088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NL A ; B ; C</a:t>
            </a:r>
          </a:p>
        </p:txBody>
      </p:sp>
      <p:sp>
        <p:nvSpPr>
          <p:cNvPr id="16" name="Étoile à 24 branches 15"/>
          <p:cNvSpPr/>
          <p:nvPr/>
        </p:nvSpPr>
        <p:spPr>
          <a:xfrm>
            <a:off x="323528" y="2276872"/>
            <a:ext cx="1656184" cy="864754"/>
          </a:xfrm>
          <a:prstGeom prst="star24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Cible : Adhérents</a:t>
            </a:r>
          </a:p>
        </p:txBody>
      </p:sp>
      <p:sp>
        <p:nvSpPr>
          <p:cNvPr id="17" name="Étoile à 24 branches 16"/>
          <p:cNvSpPr/>
          <p:nvPr/>
        </p:nvSpPr>
        <p:spPr>
          <a:xfrm>
            <a:off x="323528" y="4221088"/>
            <a:ext cx="1584176" cy="918102"/>
          </a:xfrm>
          <a:prstGeom prst="star2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dirty="0"/>
          </a:p>
          <a:p>
            <a:pPr algn="ctr"/>
            <a:r>
              <a:rPr lang="fr-FR" sz="1200" dirty="0"/>
              <a:t>cible : </a:t>
            </a:r>
          </a:p>
          <a:p>
            <a:pPr algn="ctr"/>
            <a:r>
              <a:rPr lang="fr-FR" sz="1200" dirty="0"/>
              <a:t>Non Adhérents</a:t>
            </a:r>
          </a:p>
          <a:p>
            <a:pPr algn="ctr"/>
            <a:endParaRPr lang="fr-FR" dirty="0"/>
          </a:p>
        </p:txBody>
      </p:sp>
      <p:sp>
        <p:nvSpPr>
          <p:cNvPr id="18" name="Rectangle 17"/>
          <p:cNvSpPr/>
          <p:nvPr/>
        </p:nvSpPr>
        <p:spPr>
          <a:xfrm>
            <a:off x="2627785" y="5733256"/>
            <a:ext cx="3312368" cy="79208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Se mettre d’accord sur le nombre de campagne, leur « Template » et leurs cibles respectives</a:t>
            </a:r>
          </a:p>
        </p:txBody>
      </p:sp>
      <p:sp>
        <p:nvSpPr>
          <p:cNvPr id="19" name="Ellipse 18"/>
          <p:cNvSpPr/>
          <p:nvPr/>
        </p:nvSpPr>
        <p:spPr>
          <a:xfrm>
            <a:off x="107504" y="80628"/>
            <a:ext cx="520726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dirty="0"/>
              <a:t>JPM</a:t>
            </a:r>
          </a:p>
        </p:txBody>
      </p:sp>
    </p:spTree>
    <p:extLst>
      <p:ext uri="{BB962C8B-B14F-4D97-AF65-F5344CB8AC3E}">
        <p14:creationId xmlns:p14="http://schemas.microsoft.com/office/powerpoint/2010/main" val="2875707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 animBg="1"/>
      <p:bldP spid="17" grpId="0" animBg="1"/>
      <p:bldP spid="1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6707088" cy="1143000"/>
          </a:xfrm>
        </p:spPr>
        <p:txBody>
          <a:bodyPr>
            <a:normAutofit/>
          </a:bodyPr>
          <a:lstStyle/>
          <a:p>
            <a:r>
              <a:rPr lang="fr-FR" dirty="0" err="1"/>
              <a:t>Yapla</a:t>
            </a:r>
            <a:r>
              <a:rPr lang="fr-FR" dirty="0"/>
              <a:t>/</a:t>
            </a:r>
            <a:r>
              <a:rPr lang="fr-FR" dirty="0" err="1"/>
              <a:t>NLetters</a:t>
            </a:r>
            <a:r>
              <a:rPr lang="fr-FR" dirty="0"/>
              <a:t>/ Campagne</a:t>
            </a:r>
          </a:p>
        </p:txBody>
      </p:sp>
      <p:pic>
        <p:nvPicPr>
          <p:cNvPr id="4" name="Image 3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556792"/>
            <a:ext cx="7632848" cy="2024593"/>
          </a:xfrm>
          <a:prstGeom prst="rect">
            <a:avLst/>
          </a:prstGeom>
        </p:spPr>
      </p:pic>
      <p:grpSp>
        <p:nvGrpSpPr>
          <p:cNvPr id="5" name="Groupe 4"/>
          <p:cNvGrpSpPr/>
          <p:nvPr/>
        </p:nvGrpSpPr>
        <p:grpSpPr>
          <a:xfrm>
            <a:off x="6588224" y="2915085"/>
            <a:ext cx="648072" cy="504056"/>
            <a:chOff x="2987824" y="2564904"/>
            <a:chExt cx="288032" cy="288032"/>
          </a:xfrm>
        </p:grpSpPr>
        <p:cxnSp>
          <p:nvCxnSpPr>
            <p:cNvPr id="6" name="Connecteur droit 5"/>
            <p:cNvCxnSpPr/>
            <p:nvPr/>
          </p:nvCxnSpPr>
          <p:spPr>
            <a:xfrm flipH="1">
              <a:off x="2987824" y="2564904"/>
              <a:ext cx="288032" cy="28803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necteur droit 6"/>
            <p:cNvCxnSpPr/>
            <p:nvPr/>
          </p:nvCxnSpPr>
          <p:spPr>
            <a:xfrm>
              <a:off x="2987824" y="2564904"/>
              <a:ext cx="288032" cy="28803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Flèche droite 7"/>
          <p:cNvSpPr/>
          <p:nvPr/>
        </p:nvSpPr>
        <p:spPr>
          <a:xfrm rot="19577481">
            <a:off x="2275565" y="1753461"/>
            <a:ext cx="504056" cy="18089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 droite 8"/>
          <p:cNvSpPr/>
          <p:nvPr/>
        </p:nvSpPr>
        <p:spPr>
          <a:xfrm rot="19577481">
            <a:off x="1899882" y="4057718"/>
            <a:ext cx="504056" cy="18089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 descr="Capture d’écra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59" y="3581386"/>
            <a:ext cx="6417609" cy="2887924"/>
          </a:xfrm>
          <a:prstGeom prst="rect">
            <a:avLst/>
          </a:prstGeom>
        </p:spPr>
      </p:pic>
      <p:sp>
        <p:nvSpPr>
          <p:cNvPr id="11" name="Flèche droite 10"/>
          <p:cNvSpPr/>
          <p:nvPr/>
        </p:nvSpPr>
        <p:spPr>
          <a:xfrm rot="19577481">
            <a:off x="5090490" y="3913701"/>
            <a:ext cx="504056" cy="18089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 droite 11"/>
          <p:cNvSpPr/>
          <p:nvPr/>
        </p:nvSpPr>
        <p:spPr>
          <a:xfrm rot="19577481">
            <a:off x="2995644" y="6378865"/>
            <a:ext cx="504056" cy="18089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3" name="Groupe 12"/>
          <p:cNvGrpSpPr/>
          <p:nvPr/>
        </p:nvGrpSpPr>
        <p:grpSpPr>
          <a:xfrm>
            <a:off x="2463407" y="3789039"/>
            <a:ext cx="648072" cy="504056"/>
            <a:chOff x="2987824" y="2564904"/>
            <a:chExt cx="288032" cy="288032"/>
          </a:xfrm>
        </p:grpSpPr>
        <p:cxnSp>
          <p:nvCxnSpPr>
            <p:cNvPr id="14" name="Connecteur droit 13"/>
            <p:cNvCxnSpPr/>
            <p:nvPr/>
          </p:nvCxnSpPr>
          <p:spPr>
            <a:xfrm flipH="1">
              <a:off x="2987824" y="2564904"/>
              <a:ext cx="288032" cy="28803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14"/>
            <p:cNvCxnSpPr/>
            <p:nvPr/>
          </p:nvCxnSpPr>
          <p:spPr>
            <a:xfrm>
              <a:off x="2987824" y="2564904"/>
              <a:ext cx="288032" cy="28803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avec flèche vers le bas 2"/>
          <p:cNvSpPr/>
          <p:nvPr/>
        </p:nvSpPr>
        <p:spPr>
          <a:xfrm>
            <a:off x="7812360" y="3380547"/>
            <a:ext cx="864096" cy="935187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Choix de ECR- PCV</a:t>
            </a:r>
          </a:p>
        </p:txBody>
      </p:sp>
      <p:sp>
        <p:nvSpPr>
          <p:cNvPr id="17" name="Flèche droite 16"/>
          <p:cNvSpPr/>
          <p:nvPr/>
        </p:nvSpPr>
        <p:spPr>
          <a:xfrm rot="19577481">
            <a:off x="1518444" y="3483487"/>
            <a:ext cx="504056" cy="18089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/>
          <p:cNvSpPr/>
          <p:nvPr/>
        </p:nvSpPr>
        <p:spPr>
          <a:xfrm>
            <a:off x="107504" y="80628"/>
            <a:ext cx="520726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dirty="0"/>
              <a:t>JPM</a:t>
            </a:r>
          </a:p>
        </p:txBody>
      </p:sp>
    </p:spTree>
    <p:extLst>
      <p:ext uri="{BB962C8B-B14F-4D97-AF65-F5344CB8AC3E}">
        <p14:creationId xmlns:p14="http://schemas.microsoft.com/office/powerpoint/2010/main" val="85432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  <p:bldP spid="1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7" y="1619274"/>
            <a:ext cx="8773665" cy="483976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6707088" cy="1143000"/>
          </a:xfrm>
        </p:spPr>
        <p:txBody>
          <a:bodyPr>
            <a:normAutofit fontScale="90000"/>
          </a:bodyPr>
          <a:lstStyle/>
          <a:p>
            <a:r>
              <a:rPr lang="fr-FR" dirty="0" err="1"/>
              <a:t>Yapla</a:t>
            </a:r>
            <a:r>
              <a:rPr lang="fr-FR" dirty="0"/>
              <a:t>/</a:t>
            </a:r>
            <a:r>
              <a:rPr lang="fr-FR" dirty="0" err="1"/>
              <a:t>NLetters</a:t>
            </a:r>
            <a:r>
              <a:rPr lang="fr-FR" dirty="0"/>
              <a:t>/ Campagne ECR-PCV : « Carpe diem 2022 »</a:t>
            </a:r>
          </a:p>
        </p:txBody>
      </p:sp>
      <p:sp>
        <p:nvSpPr>
          <p:cNvPr id="8" name="Flèche droite 7"/>
          <p:cNvSpPr/>
          <p:nvPr/>
        </p:nvSpPr>
        <p:spPr>
          <a:xfrm rot="19577481">
            <a:off x="6884078" y="6405518"/>
            <a:ext cx="504056" cy="18089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 droite 8"/>
          <p:cNvSpPr/>
          <p:nvPr/>
        </p:nvSpPr>
        <p:spPr>
          <a:xfrm rot="19577481">
            <a:off x="79827" y="2905590"/>
            <a:ext cx="504056" cy="18089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 droite 10"/>
          <p:cNvSpPr/>
          <p:nvPr/>
        </p:nvSpPr>
        <p:spPr>
          <a:xfrm rot="19577481">
            <a:off x="6836992" y="5975304"/>
            <a:ext cx="504056" cy="18089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 droite 11"/>
          <p:cNvSpPr/>
          <p:nvPr/>
        </p:nvSpPr>
        <p:spPr>
          <a:xfrm rot="19577481">
            <a:off x="990456" y="3625669"/>
            <a:ext cx="504056" cy="18089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3" name="Groupe 12"/>
          <p:cNvGrpSpPr/>
          <p:nvPr/>
        </p:nvGrpSpPr>
        <p:grpSpPr>
          <a:xfrm>
            <a:off x="827584" y="2204864"/>
            <a:ext cx="648072" cy="504056"/>
            <a:chOff x="2987824" y="2564904"/>
            <a:chExt cx="288032" cy="288032"/>
          </a:xfrm>
        </p:grpSpPr>
        <p:cxnSp>
          <p:nvCxnSpPr>
            <p:cNvPr id="14" name="Connecteur droit 13"/>
            <p:cNvCxnSpPr/>
            <p:nvPr/>
          </p:nvCxnSpPr>
          <p:spPr>
            <a:xfrm flipH="1">
              <a:off x="2987824" y="2564904"/>
              <a:ext cx="288032" cy="28803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14"/>
            <p:cNvCxnSpPr/>
            <p:nvPr/>
          </p:nvCxnSpPr>
          <p:spPr>
            <a:xfrm>
              <a:off x="2987824" y="2564904"/>
              <a:ext cx="288032" cy="28803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Flèche droite 16"/>
          <p:cNvSpPr/>
          <p:nvPr/>
        </p:nvSpPr>
        <p:spPr>
          <a:xfrm rot="19577481">
            <a:off x="6874216" y="4345750"/>
            <a:ext cx="504056" cy="18089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/>
          <p:cNvSpPr/>
          <p:nvPr/>
        </p:nvSpPr>
        <p:spPr>
          <a:xfrm>
            <a:off x="107504" y="80628"/>
            <a:ext cx="520726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dirty="0"/>
              <a:t>JPM</a:t>
            </a:r>
          </a:p>
        </p:txBody>
      </p:sp>
    </p:spTree>
    <p:extLst>
      <p:ext uri="{BB962C8B-B14F-4D97-AF65-F5344CB8AC3E}">
        <p14:creationId xmlns:p14="http://schemas.microsoft.com/office/powerpoint/2010/main" val="3606311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  <p:bldP spid="1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Capture d’écra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192"/>
          <a:stretch/>
        </p:blipFill>
        <p:spPr>
          <a:xfrm>
            <a:off x="49338" y="4322771"/>
            <a:ext cx="5854446" cy="2069792"/>
          </a:xfrm>
          <a:prstGeom prst="rect">
            <a:avLst/>
          </a:prstGeom>
        </p:spPr>
      </p:pic>
      <p:pic>
        <p:nvPicPr>
          <p:cNvPr id="4" name="Image 3" descr="Capture d’écra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8" y="1669299"/>
            <a:ext cx="5839812" cy="2653471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6707088" cy="1143000"/>
          </a:xfrm>
        </p:spPr>
        <p:txBody>
          <a:bodyPr>
            <a:normAutofit fontScale="90000"/>
          </a:bodyPr>
          <a:lstStyle/>
          <a:p>
            <a:r>
              <a:rPr lang="fr-FR" dirty="0" err="1"/>
              <a:t>Yapla</a:t>
            </a:r>
            <a:r>
              <a:rPr lang="fr-FR" dirty="0"/>
              <a:t>/</a:t>
            </a:r>
            <a:r>
              <a:rPr lang="fr-FR" dirty="0" err="1"/>
              <a:t>NLetters</a:t>
            </a:r>
            <a:r>
              <a:rPr lang="fr-FR" dirty="0"/>
              <a:t>/ Campagne ECR-PCV : « Carpe diem 2022 »</a:t>
            </a:r>
          </a:p>
        </p:txBody>
      </p:sp>
      <p:sp>
        <p:nvSpPr>
          <p:cNvPr id="8" name="Flèche droite 7"/>
          <p:cNvSpPr/>
          <p:nvPr/>
        </p:nvSpPr>
        <p:spPr>
          <a:xfrm rot="12375484">
            <a:off x="1078692" y="4789300"/>
            <a:ext cx="504056" cy="18089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 droite 8"/>
          <p:cNvSpPr/>
          <p:nvPr/>
        </p:nvSpPr>
        <p:spPr>
          <a:xfrm rot="11500546">
            <a:off x="1344728" y="3634758"/>
            <a:ext cx="504056" cy="18089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 droite 10"/>
          <p:cNvSpPr/>
          <p:nvPr/>
        </p:nvSpPr>
        <p:spPr>
          <a:xfrm rot="11654648">
            <a:off x="3189341" y="2903050"/>
            <a:ext cx="504056" cy="18089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 droite 11"/>
          <p:cNvSpPr/>
          <p:nvPr/>
        </p:nvSpPr>
        <p:spPr>
          <a:xfrm rot="19577481">
            <a:off x="3715725" y="2114419"/>
            <a:ext cx="504056" cy="18089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6" name="Image 15" descr="Capture d’écra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38" y="6167743"/>
            <a:ext cx="5781646" cy="681155"/>
          </a:xfrm>
          <a:prstGeom prst="rect">
            <a:avLst/>
          </a:prstGeom>
        </p:spPr>
      </p:pic>
      <p:sp>
        <p:nvSpPr>
          <p:cNvPr id="17" name="Flèche droite 16"/>
          <p:cNvSpPr/>
          <p:nvPr/>
        </p:nvSpPr>
        <p:spPr>
          <a:xfrm rot="12375484">
            <a:off x="5810144" y="6494731"/>
            <a:ext cx="504056" cy="18089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Flèche droite 17"/>
          <p:cNvSpPr/>
          <p:nvPr/>
        </p:nvSpPr>
        <p:spPr>
          <a:xfrm rot="12375484">
            <a:off x="1528695" y="6417875"/>
            <a:ext cx="504056" cy="18089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Flèche droite 18"/>
          <p:cNvSpPr/>
          <p:nvPr/>
        </p:nvSpPr>
        <p:spPr>
          <a:xfrm rot="12375484">
            <a:off x="3865927" y="6767555"/>
            <a:ext cx="504056" cy="18089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6219448" y="1863641"/>
            <a:ext cx="2664296" cy="68244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Se mettre d’accord sur le nombre de campagne, leur « Template » et leurs présentations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6219448" y="2751423"/>
            <a:ext cx="266429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Attention !!!!!</a:t>
            </a:r>
          </a:p>
          <a:p>
            <a:endParaRPr lang="fr-FR" dirty="0"/>
          </a:p>
          <a:p>
            <a:r>
              <a:rPr lang="fr-FR" dirty="0"/>
              <a:t>La « Campagne » est la présentation proposée, mais on peut toujours la modifier lorsqu’on fait la newsletter !</a:t>
            </a:r>
          </a:p>
          <a:p>
            <a:endParaRPr lang="fr-FR" dirty="0"/>
          </a:p>
          <a:p>
            <a:r>
              <a:rPr lang="fr-FR" dirty="0"/>
              <a:t>La « Cible » de la campagne n’est pas modifiable.</a:t>
            </a:r>
          </a:p>
        </p:txBody>
      </p:sp>
      <p:sp>
        <p:nvSpPr>
          <p:cNvPr id="23" name="Bouton d'action : Document 22">
            <a:hlinkClick r:id="rId5" action="ppaction://hlinkfile" highlightClick="1"/>
          </p:cNvPr>
          <p:cNvSpPr/>
          <p:nvPr/>
        </p:nvSpPr>
        <p:spPr>
          <a:xfrm>
            <a:off x="7236296" y="5890744"/>
            <a:ext cx="648072" cy="810190"/>
          </a:xfrm>
          <a:prstGeom prst="actionButtonDocumen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Flèche courbée vers la gauche 23"/>
          <p:cNvSpPr/>
          <p:nvPr/>
        </p:nvSpPr>
        <p:spPr>
          <a:xfrm>
            <a:off x="8244408" y="5229200"/>
            <a:ext cx="504056" cy="1163363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8100392" y="5706078"/>
            <a:ext cx="1043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exemple</a:t>
            </a:r>
          </a:p>
        </p:txBody>
      </p:sp>
      <p:sp>
        <p:nvSpPr>
          <p:cNvPr id="22" name="Ellipse 21"/>
          <p:cNvSpPr/>
          <p:nvPr/>
        </p:nvSpPr>
        <p:spPr>
          <a:xfrm>
            <a:off x="107504" y="80628"/>
            <a:ext cx="520726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dirty="0"/>
              <a:t>JPM</a:t>
            </a:r>
          </a:p>
        </p:txBody>
      </p:sp>
    </p:spTree>
    <p:extLst>
      <p:ext uri="{BB962C8B-B14F-4D97-AF65-F5344CB8AC3E}">
        <p14:creationId xmlns:p14="http://schemas.microsoft.com/office/powerpoint/2010/main" val="1802668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6707088" cy="1143000"/>
          </a:xfrm>
        </p:spPr>
        <p:txBody>
          <a:bodyPr>
            <a:normAutofit/>
          </a:bodyPr>
          <a:lstStyle/>
          <a:p>
            <a:r>
              <a:rPr lang="fr-FR" dirty="0" err="1"/>
              <a:t>Yapla</a:t>
            </a:r>
            <a:r>
              <a:rPr lang="fr-FR" dirty="0"/>
              <a:t>/</a:t>
            </a:r>
            <a:r>
              <a:rPr lang="fr-FR" dirty="0" err="1"/>
              <a:t>NLetters</a:t>
            </a:r>
            <a:r>
              <a:rPr lang="fr-FR" dirty="0"/>
              <a:t>/ Tab de bord</a:t>
            </a:r>
          </a:p>
        </p:txBody>
      </p:sp>
      <p:pic>
        <p:nvPicPr>
          <p:cNvPr id="3" name="Image 2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68760"/>
            <a:ext cx="8221640" cy="4896544"/>
          </a:xfrm>
          <a:prstGeom prst="rect">
            <a:avLst/>
          </a:prstGeom>
        </p:spPr>
      </p:pic>
      <p:grpSp>
        <p:nvGrpSpPr>
          <p:cNvPr id="4" name="Groupe 3"/>
          <p:cNvGrpSpPr/>
          <p:nvPr/>
        </p:nvGrpSpPr>
        <p:grpSpPr>
          <a:xfrm>
            <a:off x="6876256" y="1313513"/>
            <a:ext cx="648072" cy="504056"/>
            <a:chOff x="2987824" y="2564904"/>
            <a:chExt cx="288032" cy="288032"/>
          </a:xfrm>
        </p:grpSpPr>
        <p:cxnSp>
          <p:nvCxnSpPr>
            <p:cNvPr id="5" name="Connecteur droit 4"/>
            <p:cNvCxnSpPr/>
            <p:nvPr/>
          </p:nvCxnSpPr>
          <p:spPr>
            <a:xfrm flipH="1">
              <a:off x="2987824" y="2564904"/>
              <a:ext cx="288032" cy="28803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necteur droit 5"/>
            <p:cNvCxnSpPr/>
            <p:nvPr/>
          </p:nvCxnSpPr>
          <p:spPr>
            <a:xfrm>
              <a:off x="2987824" y="2564904"/>
              <a:ext cx="288032" cy="28803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e 9"/>
          <p:cNvGrpSpPr/>
          <p:nvPr/>
        </p:nvGrpSpPr>
        <p:grpSpPr>
          <a:xfrm>
            <a:off x="5004048" y="1340768"/>
            <a:ext cx="648072" cy="504056"/>
            <a:chOff x="2987824" y="2564904"/>
            <a:chExt cx="288032" cy="288032"/>
          </a:xfrm>
        </p:grpSpPr>
        <p:cxnSp>
          <p:nvCxnSpPr>
            <p:cNvPr id="11" name="Connecteur droit 10"/>
            <p:cNvCxnSpPr/>
            <p:nvPr/>
          </p:nvCxnSpPr>
          <p:spPr>
            <a:xfrm flipH="1">
              <a:off x="2987824" y="2564904"/>
              <a:ext cx="288032" cy="28803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11"/>
            <p:cNvCxnSpPr/>
            <p:nvPr/>
          </p:nvCxnSpPr>
          <p:spPr>
            <a:xfrm>
              <a:off x="2987824" y="2564904"/>
              <a:ext cx="288032" cy="28803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Flèche droite 12"/>
          <p:cNvSpPr/>
          <p:nvPr/>
        </p:nvSpPr>
        <p:spPr>
          <a:xfrm rot="19577481">
            <a:off x="99683" y="1690203"/>
            <a:ext cx="504056" cy="18089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lèche droite 13"/>
          <p:cNvSpPr/>
          <p:nvPr/>
        </p:nvSpPr>
        <p:spPr>
          <a:xfrm rot="19577481">
            <a:off x="6058151" y="6074858"/>
            <a:ext cx="504056" cy="18089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lèche droite 14"/>
          <p:cNvSpPr/>
          <p:nvPr/>
        </p:nvSpPr>
        <p:spPr>
          <a:xfrm rot="19577481">
            <a:off x="6012160" y="5137838"/>
            <a:ext cx="504056" cy="18089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/>
          <p:cNvSpPr/>
          <p:nvPr/>
        </p:nvSpPr>
        <p:spPr>
          <a:xfrm>
            <a:off x="107504" y="80628"/>
            <a:ext cx="520726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dirty="0"/>
              <a:t>JPM</a:t>
            </a:r>
          </a:p>
        </p:txBody>
      </p:sp>
    </p:spTree>
    <p:extLst>
      <p:ext uri="{BB962C8B-B14F-4D97-AF65-F5344CB8AC3E}">
        <p14:creationId xmlns:p14="http://schemas.microsoft.com/office/powerpoint/2010/main" val="4101280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51720" y="274638"/>
            <a:ext cx="6635080" cy="1143000"/>
          </a:xfrm>
        </p:spPr>
        <p:txBody>
          <a:bodyPr/>
          <a:lstStyle/>
          <a:p>
            <a:r>
              <a:rPr lang="fr-FR" dirty="0" err="1"/>
              <a:t>Yapla</a:t>
            </a:r>
            <a:r>
              <a:rPr lang="fr-FR" dirty="0"/>
              <a:t>/</a:t>
            </a:r>
            <a:r>
              <a:rPr lang="fr-FR" dirty="0" err="1"/>
              <a:t>NLetters</a:t>
            </a:r>
            <a:r>
              <a:rPr lang="fr-FR" dirty="0"/>
              <a:t>/ Rapports</a:t>
            </a:r>
          </a:p>
        </p:txBody>
      </p:sp>
      <p:pic>
        <p:nvPicPr>
          <p:cNvPr id="3" name="Image 2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0802"/>
            <a:ext cx="9144000" cy="3176396"/>
          </a:xfrm>
          <a:prstGeom prst="rect">
            <a:avLst/>
          </a:prstGeom>
        </p:spPr>
      </p:pic>
      <p:sp>
        <p:nvSpPr>
          <p:cNvPr id="4" name="Flèche droite 3"/>
          <p:cNvSpPr/>
          <p:nvPr/>
        </p:nvSpPr>
        <p:spPr>
          <a:xfrm rot="19577481">
            <a:off x="3355685" y="2329524"/>
            <a:ext cx="504056" cy="18089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Flèche droite 4"/>
          <p:cNvSpPr/>
          <p:nvPr/>
        </p:nvSpPr>
        <p:spPr>
          <a:xfrm rot="16200000">
            <a:off x="6236006" y="5281854"/>
            <a:ext cx="504056" cy="18089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lèche droite 6"/>
          <p:cNvSpPr/>
          <p:nvPr/>
        </p:nvSpPr>
        <p:spPr>
          <a:xfrm rot="19577481">
            <a:off x="2203557" y="3143446"/>
            <a:ext cx="504056" cy="18089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 droite 7"/>
          <p:cNvSpPr/>
          <p:nvPr/>
        </p:nvSpPr>
        <p:spPr>
          <a:xfrm rot="19577481">
            <a:off x="275383" y="3123449"/>
            <a:ext cx="504056" cy="18089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107504" y="80628"/>
            <a:ext cx="520726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dirty="0"/>
              <a:t>JPM</a:t>
            </a:r>
          </a:p>
        </p:txBody>
      </p:sp>
    </p:spTree>
    <p:extLst>
      <p:ext uri="{BB962C8B-B14F-4D97-AF65-F5344CB8AC3E}">
        <p14:creationId xmlns:p14="http://schemas.microsoft.com/office/powerpoint/2010/main" val="2105391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Exemple Campagne ECR-Centre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61799890-B791-4266-BD2E-AB7DF612C622}"/>
              </a:ext>
            </a:extLst>
          </p:cNvPr>
          <p:cNvPicPr>
            <a:picLocks noGrp="1"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3" r="20924"/>
          <a:stretch/>
        </p:blipFill>
        <p:spPr>
          <a:xfrm>
            <a:off x="179512" y="1412776"/>
            <a:ext cx="3253946" cy="2644751"/>
          </a:xfrm>
          <a:prstGeom prst="rect">
            <a:avLst/>
          </a:prstGeom>
        </p:spPr>
      </p:pic>
      <p:pic>
        <p:nvPicPr>
          <p:cNvPr id="7" name="Espace réservé du contenu 4">
            <a:extLst>
              <a:ext uri="{FF2B5EF4-FFF2-40B4-BE49-F238E27FC236}">
                <a16:creationId xmlns:a16="http://schemas.microsoft.com/office/drawing/2014/main" id="{4578DCE1-DC3F-4A24-93C9-B9312F9AA125}"/>
              </a:ext>
            </a:extLst>
          </p:cNvPr>
          <p:cNvPicPr>
            <a:picLocks noGrp="1"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43" t="5753" r="2946" b="13280"/>
          <a:stretch/>
        </p:blipFill>
        <p:spPr>
          <a:xfrm>
            <a:off x="2866768" y="2949146"/>
            <a:ext cx="6063048" cy="3328086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107504" y="80628"/>
            <a:ext cx="520726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dirty="0"/>
              <a:t>BM</a:t>
            </a:r>
          </a:p>
        </p:txBody>
      </p:sp>
    </p:spTree>
    <p:extLst>
      <p:ext uri="{BB962C8B-B14F-4D97-AF65-F5344CB8AC3E}">
        <p14:creationId xmlns:p14="http://schemas.microsoft.com/office/powerpoint/2010/main" val="2993206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6707088" cy="1143000"/>
          </a:xfrm>
        </p:spPr>
        <p:txBody>
          <a:bodyPr>
            <a:normAutofit fontScale="90000"/>
          </a:bodyPr>
          <a:lstStyle/>
          <a:p>
            <a:r>
              <a:rPr lang="fr-FR" dirty="0" err="1"/>
              <a:t>Yapla</a:t>
            </a:r>
            <a:r>
              <a:rPr lang="fr-FR" dirty="0"/>
              <a:t>/</a:t>
            </a:r>
            <a:r>
              <a:rPr lang="fr-FR" dirty="0" err="1"/>
              <a:t>NLetters</a:t>
            </a:r>
            <a:r>
              <a:rPr lang="fr-FR" dirty="0"/>
              <a:t>/ Existant chez ECR-PCV et ECR-Centre</a:t>
            </a:r>
          </a:p>
        </p:txBody>
      </p:sp>
      <p:sp>
        <p:nvSpPr>
          <p:cNvPr id="3" name="Bouton d'action : Accueil 2">
            <a:hlinkClick r:id="rId2" action="ppaction://hlinkfile" highlightClick="1"/>
          </p:cNvPr>
          <p:cNvSpPr/>
          <p:nvPr/>
        </p:nvSpPr>
        <p:spPr>
          <a:xfrm>
            <a:off x="899592" y="2564904"/>
            <a:ext cx="2376264" cy="165618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940024" y="1792470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ECR-PCV : Carpe Diem N°18</a:t>
            </a:r>
          </a:p>
        </p:txBody>
      </p:sp>
      <p:sp>
        <p:nvSpPr>
          <p:cNvPr id="4" name="Bouton d'action : Accueil 3">
            <a:hlinkClick r:id="rId3" action="ppaction://hlinkfile" highlightClick="1"/>
          </p:cNvPr>
          <p:cNvSpPr/>
          <p:nvPr/>
        </p:nvSpPr>
        <p:spPr>
          <a:xfrm>
            <a:off x="899592" y="5085184"/>
            <a:ext cx="2376264" cy="1512168"/>
          </a:xfrm>
          <a:prstGeom prst="actionButtonHo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899592" y="4365104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ECR-PCV : Carpe Diem N°22 </a:t>
            </a:r>
            <a:r>
              <a:rPr lang="fr-FR" dirty="0" err="1"/>
              <a:t>Cossin</a:t>
            </a:r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B80360BB-603D-45B3-A58F-D8F5A59651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7" y="1792470"/>
            <a:ext cx="3353515" cy="4742365"/>
          </a:xfrm>
          <a:prstGeom prst="rect">
            <a:avLst/>
          </a:prstGeom>
        </p:spPr>
      </p:pic>
      <p:sp>
        <p:nvSpPr>
          <p:cNvPr id="8" name="Ellipse 7"/>
          <p:cNvSpPr/>
          <p:nvPr/>
        </p:nvSpPr>
        <p:spPr>
          <a:xfrm>
            <a:off x="7884368" y="1792470"/>
            <a:ext cx="520726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dirty="0"/>
              <a:t>BM</a:t>
            </a:r>
          </a:p>
        </p:txBody>
      </p:sp>
      <p:sp>
        <p:nvSpPr>
          <p:cNvPr id="10" name="Ellipse 9"/>
          <p:cNvSpPr/>
          <p:nvPr/>
        </p:nvSpPr>
        <p:spPr>
          <a:xfrm>
            <a:off x="334743" y="1432430"/>
            <a:ext cx="520726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dirty="0"/>
              <a:t>JPM</a:t>
            </a:r>
          </a:p>
        </p:txBody>
      </p:sp>
    </p:spTree>
    <p:extLst>
      <p:ext uri="{BB962C8B-B14F-4D97-AF65-F5344CB8AC3E}">
        <p14:creationId xmlns:p14="http://schemas.microsoft.com/office/powerpoint/2010/main" val="3097704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6707088" cy="1143000"/>
          </a:xfrm>
        </p:spPr>
        <p:txBody>
          <a:bodyPr>
            <a:normAutofit fontScale="90000"/>
          </a:bodyPr>
          <a:lstStyle/>
          <a:p>
            <a:r>
              <a:rPr lang="fr-FR" dirty="0" err="1"/>
              <a:t>Yapla</a:t>
            </a:r>
            <a:r>
              <a:rPr lang="fr-FR" dirty="0"/>
              <a:t>/</a:t>
            </a:r>
            <a:r>
              <a:rPr lang="fr-FR" dirty="0" err="1"/>
              <a:t>NLetters</a:t>
            </a:r>
            <a:r>
              <a:rPr lang="fr-FR" dirty="0"/>
              <a:t>/ Existant chez ECR-PCV et ECR-Centre</a:t>
            </a:r>
          </a:p>
        </p:txBody>
      </p:sp>
      <p:pic>
        <p:nvPicPr>
          <p:cNvPr id="8" name="Espace réservé du contenu 4">
            <a:extLst>
              <a:ext uri="{FF2B5EF4-FFF2-40B4-BE49-F238E27FC236}">
                <a16:creationId xmlns:a16="http://schemas.microsoft.com/office/drawing/2014/main" id="{E02FA11D-4537-4067-BAC2-D7FC0EBA8C4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3" r="11909" b="31001"/>
          <a:stretch/>
        </p:blipFill>
        <p:spPr>
          <a:xfrm>
            <a:off x="395416" y="1700808"/>
            <a:ext cx="3830594" cy="4879092"/>
          </a:xfrm>
          <a:prstGeom prst="rect">
            <a:avLst/>
          </a:prstGeom>
        </p:spPr>
      </p:pic>
      <p:pic>
        <p:nvPicPr>
          <p:cNvPr id="10" name="Espace réservé du contenu 4">
            <a:extLst>
              <a:ext uri="{FF2B5EF4-FFF2-40B4-BE49-F238E27FC236}">
                <a16:creationId xmlns:a16="http://schemas.microsoft.com/office/drawing/2014/main" id="{CC8C78CB-B402-434E-A0DE-ACC97DED3D3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0" r="10783" b="30411"/>
          <a:stretch/>
        </p:blipFill>
        <p:spPr>
          <a:xfrm>
            <a:off x="4644008" y="1700808"/>
            <a:ext cx="3977599" cy="4986613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107504" y="80628"/>
            <a:ext cx="520726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dirty="0"/>
              <a:t>BM</a:t>
            </a:r>
          </a:p>
        </p:txBody>
      </p:sp>
    </p:spTree>
    <p:extLst>
      <p:ext uri="{BB962C8B-B14F-4D97-AF65-F5344CB8AC3E}">
        <p14:creationId xmlns:p14="http://schemas.microsoft.com/office/powerpoint/2010/main" val="1386752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L’existant chez ECR-Centre et ECR-PCV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Evènements :</a:t>
            </a:r>
          </a:p>
          <a:p>
            <a:pPr lvl="1"/>
            <a:r>
              <a:rPr lang="fr-FR" dirty="0"/>
              <a:t>Liste évènements </a:t>
            </a:r>
            <a:r>
              <a:rPr lang="fr-FR" sz="2400" dirty="0">
                <a:solidFill>
                  <a:srgbClr val="FF0000"/>
                </a:solidFill>
              </a:rPr>
              <a:t>(BM)</a:t>
            </a:r>
          </a:p>
          <a:p>
            <a:pPr lvl="1"/>
            <a:r>
              <a:rPr lang="fr-FR" dirty="0"/>
              <a:t>Rapports </a:t>
            </a:r>
            <a:r>
              <a:rPr lang="fr-FR" sz="2400" dirty="0">
                <a:solidFill>
                  <a:srgbClr val="FF0000"/>
                </a:solidFill>
              </a:rPr>
              <a:t>(BM)</a:t>
            </a:r>
          </a:p>
          <a:p>
            <a:pPr lvl="1"/>
            <a:r>
              <a:rPr lang="fr-FR" dirty="0"/>
              <a:t>Paramètres </a:t>
            </a:r>
            <a:r>
              <a:rPr lang="fr-FR" sz="2400" dirty="0">
                <a:solidFill>
                  <a:srgbClr val="FF0000"/>
                </a:solidFill>
              </a:rPr>
              <a:t>(BM)</a:t>
            </a:r>
          </a:p>
          <a:p>
            <a:pPr lvl="1"/>
            <a:r>
              <a:rPr lang="fr-FR" dirty="0"/>
              <a:t>Modèles évènements à choisir puis à dupliquer</a:t>
            </a:r>
          </a:p>
          <a:p>
            <a:pPr lvl="2"/>
            <a:r>
              <a:rPr lang="fr-FR" dirty="0"/>
              <a:t>Les existants chez Centre </a:t>
            </a:r>
            <a:r>
              <a:rPr lang="fr-FR" dirty="0">
                <a:solidFill>
                  <a:srgbClr val="FF0000"/>
                </a:solidFill>
              </a:rPr>
              <a:t>(BM)</a:t>
            </a:r>
            <a:endParaRPr lang="fr-FR" dirty="0"/>
          </a:p>
          <a:p>
            <a:pPr lvl="2"/>
            <a:r>
              <a:rPr lang="fr-FR" dirty="0"/>
              <a:t>Les existants chez PCV </a:t>
            </a:r>
            <a:r>
              <a:rPr lang="fr-FR" dirty="0">
                <a:solidFill>
                  <a:srgbClr val="FF0000"/>
                </a:solidFill>
              </a:rPr>
              <a:t>( BM et JPM)</a:t>
            </a:r>
          </a:p>
        </p:txBody>
      </p:sp>
    </p:spTree>
    <p:extLst>
      <p:ext uri="{BB962C8B-B14F-4D97-AF65-F5344CB8AC3E}">
        <p14:creationId xmlns:p14="http://schemas.microsoft.com/office/powerpoint/2010/main" val="513989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Yapla</a:t>
            </a:r>
            <a:r>
              <a:rPr lang="fr-FR" dirty="0"/>
              <a:t>/Délégation de droits</a:t>
            </a:r>
          </a:p>
        </p:txBody>
      </p:sp>
      <p:pic>
        <p:nvPicPr>
          <p:cNvPr id="6" name="Espace réservé du contenu 4">
            <a:extLst>
              <a:ext uri="{FF2B5EF4-FFF2-40B4-BE49-F238E27FC236}">
                <a16:creationId xmlns:a16="http://schemas.microsoft.com/office/drawing/2014/main" id="{EADFAB00-F2AB-46E1-A009-BB82A77474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5045137" cy="2852936"/>
          </a:xfrm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8B3D2D50-FA01-4489-B18D-11B5DF218A30}"/>
              </a:ext>
            </a:extLst>
          </p:cNvPr>
          <p:cNvSpPr/>
          <p:nvPr/>
        </p:nvSpPr>
        <p:spPr>
          <a:xfrm>
            <a:off x="3491880" y="2132856"/>
            <a:ext cx="1462445" cy="902913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 droite 7"/>
          <p:cNvSpPr/>
          <p:nvPr/>
        </p:nvSpPr>
        <p:spPr>
          <a:xfrm rot="19577481">
            <a:off x="7822" y="2708974"/>
            <a:ext cx="504056" cy="18089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Espace réservé du contenu 7">
            <a:extLst>
              <a:ext uri="{FF2B5EF4-FFF2-40B4-BE49-F238E27FC236}">
                <a16:creationId xmlns:a16="http://schemas.microsoft.com/office/drawing/2014/main" id="{655D644A-DF53-43FD-97CD-5C1AE3DD84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4" t="13922" r="14021" b="16067"/>
          <a:stretch/>
        </p:blipFill>
        <p:spPr>
          <a:xfrm>
            <a:off x="2699792" y="3356992"/>
            <a:ext cx="6226184" cy="3402142"/>
          </a:xfrm>
          <a:prstGeom prst="rect">
            <a:avLst/>
          </a:prstGeom>
        </p:spPr>
      </p:pic>
      <p:sp>
        <p:nvSpPr>
          <p:cNvPr id="10" name="Flèche droite 9"/>
          <p:cNvSpPr/>
          <p:nvPr/>
        </p:nvSpPr>
        <p:spPr>
          <a:xfrm rot="1223738">
            <a:off x="4804442" y="5178378"/>
            <a:ext cx="504056" cy="18089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 droite 10"/>
          <p:cNvSpPr/>
          <p:nvPr/>
        </p:nvSpPr>
        <p:spPr>
          <a:xfrm rot="19577481">
            <a:off x="4795845" y="5713901"/>
            <a:ext cx="504056" cy="18089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107504" y="80628"/>
            <a:ext cx="520726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dirty="0"/>
              <a:t>BM</a:t>
            </a:r>
          </a:p>
        </p:txBody>
      </p:sp>
    </p:spTree>
    <p:extLst>
      <p:ext uri="{BB962C8B-B14F-4D97-AF65-F5344CB8AC3E}">
        <p14:creationId xmlns:p14="http://schemas.microsoft.com/office/powerpoint/2010/main" val="2238162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Yapla</a:t>
            </a:r>
            <a:r>
              <a:rPr lang="fr-FR" dirty="0"/>
              <a:t>/Délégation de droits</a:t>
            </a:r>
          </a:p>
        </p:txBody>
      </p:sp>
      <p:pic>
        <p:nvPicPr>
          <p:cNvPr id="2" name="Image 1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3326653" cy="4459130"/>
          </a:xfrm>
          <a:prstGeom prst="rect">
            <a:avLst/>
          </a:prstGeom>
        </p:spPr>
      </p:pic>
      <p:pic>
        <p:nvPicPr>
          <p:cNvPr id="3" name="Image 2" descr="Capture d’écra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4042679"/>
            <a:ext cx="3326653" cy="2609021"/>
          </a:xfrm>
          <a:prstGeom prst="rect">
            <a:avLst/>
          </a:prstGeom>
        </p:spPr>
      </p:pic>
      <p:sp>
        <p:nvSpPr>
          <p:cNvPr id="5" name="Flèche droite 4"/>
          <p:cNvSpPr/>
          <p:nvPr/>
        </p:nvSpPr>
        <p:spPr>
          <a:xfrm rot="11254423">
            <a:off x="1148850" y="1918618"/>
            <a:ext cx="504056" cy="18089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 descr="Capture d’écra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356071"/>
            <a:ext cx="3539285" cy="5373216"/>
          </a:xfrm>
          <a:prstGeom prst="rect">
            <a:avLst/>
          </a:prstGeom>
        </p:spPr>
      </p:pic>
      <p:sp>
        <p:nvSpPr>
          <p:cNvPr id="7" name="Flèche droite 6"/>
          <p:cNvSpPr/>
          <p:nvPr/>
        </p:nvSpPr>
        <p:spPr>
          <a:xfrm rot="19577481">
            <a:off x="4507813" y="2255153"/>
            <a:ext cx="504056" cy="18089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1979712" y="2708920"/>
            <a:ext cx="2664296" cy="68244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Les rôles ne sont pas modifiables dans la version « gratuit CRCA »</a:t>
            </a:r>
          </a:p>
        </p:txBody>
      </p:sp>
      <p:sp>
        <p:nvSpPr>
          <p:cNvPr id="9" name="Ellipse 8"/>
          <p:cNvSpPr/>
          <p:nvPr/>
        </p:nvSpPr>
        <p:spPr>
          <a:xfrm>
            <a:off x="107504" y="80628"/>
            <a:ext cx="520726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dirty="0"/>
              <a:t>BM</a:t>
            </a:r>
          </a:p>
        </p:txBody>
      </p:sp>
    </p:spTree>
    <p:extLst>
      <p:ext uri="{BB962C8B-B14F-4D97-AF65-F5344CB8AC3E}">
        <p14:creationId xmlns:p14="http://schemas.microsoft.com/office/powerpoint/2010/main" val="3236617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Site « type », accords à trouver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Principe :</a:t>
            </a:r>
          </a:p>
          <a:p>
            <a:pPr lvl="1"/>
            <a:r>
              <a:rPr lang="fr-FR" dirty="0"/>
              <a:t>Y </a:t>
            </a:r>
            <a:r>
              <a:rPr lang="fr-FR" dirty="0" err="1"/>
              <a:t>at’il</a:t>
            </a:r>
            <a:r>
              <a:rPr lang="fr-FR" dirty="0"/>
              <a:t> des </a:t>
            </a:r>
            <a:r>
              <a:rPr lang="fr-FR" dirty="0" err="1"/>
              <a:t>intéréssés</a:t>
            </a:r>
            <a:r>
              <a:rPr lang="fr-FR" dirty="0"/>
              <a:t> pour définir un site type ?</a:t>
            </a:r>
          </a:p>
          <a:p>
            <a:pPr lvl="1"/>
            <a:r>
              <a:rPr lang="fr-FR" dirty="0"/>
              <a:t>Si oui, il devra être « proche » de ceux de PCV et/ou Centre</a:t>
            </a:r>
          </a:p>
          <a:p>
            <a:pPr lvl="1"/>
            <a:r>
              <a:rPr lang="fr-FR" dirty="0"/>
              <a:t>JPM et BM font les adaptations</a:t>
            </a:r>
          </a:p>
          <a:p>
            <a:r>
              <a:rPr lang="fr-FR" dirty="0"/>
              <a:t>On demande à </a:t>
            </a:r>
            <a:r>
              <a:rPr lang="fr-FR" dirty="0" err="1"/>
              <a:t>Yapla</a:t>
            </a:r>
            <a:r>
              <a:rPr lang="fr-FR" dirty="0"/>
              <a:t> s’ils peuvent « recopier » ce site en x exemplaires</a:t>
            </a:r>
          </a:p>
          <a:p>
            <a:pPr lvl="1"/>
            <a:r>
              <a:rPr lang="fr-FR" dirty="0"/>
              <a:t>Délai ?</a:t>
            </a:r>
          </a:p>
          <a:p>
            <a:pPr lvl="1"/>
            <a:r>
              <a:rPr lang="fr-FR" dirty="0"/>
              <a:t>Coût ? Qui prend en charge ? Aspect CRCA</a:t>
            </a:r>
          </a:p>
          <a:p>
            <a:pPr lvl="2"/>
            <a:endParaRPr lang="fr-FR" dirty="0"/>
          </a:p>
          <a:p>
            <a:pPr lvl="1"/>
            <a:endParaRPr lang="fr-FR" dirty="0"/>
          </a:p>
        </p:txBody>
      </p:sp>
      <p:sp>
        <p:nvSpPr>
          <p:cNvPr id="5" name="Ellipse 4"/>
          <p:cNvSpPr/>
          <p:nvPr/>
        </p:nvSpPr>
        <p:spPr>
          <a:xfrm>
            <a:off x="107504" y="80628"/>
            <a:ext cx="520726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dirty="0"/>
              <a:t>JPM</a:t>
            </a:r>
          </a:p>
        </p:txBody>
      </p:sp>
    </p:spTree>
    <p:extLst>
      <p:ext uri="{BB962C8B-B14F-4D97-AF65-F5344CB8AC3E}">
        <p14:creationId xmlns:p14="http://schemas.microsoft.com/office/powerpoint/2010/main" val="9191861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Site « type », accords à trouver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/>
              <a:t>Membres :</a:t>
            </a:r>
          </a:p>
          <a:p>
            <a:pPr lvl="1"/>
            <a:r>
              <a:rPr lang="fr-FR" dirty="0"/>
              <a:t>Paramètres :</a:t>
            </a:r>
          </a:p>
          <a:p>
            <a:pPr lvl="2"/>
            <a:r>
              <a:rPr lang="fr-FR" dirty="0"/>
              <a:t>Types d’adhésion</a:t>
            </a:r>
          </a:p>
          <a:p>
            <a:pPr lvl="2"/>
            <a:r>
              <a:rPr lang="fr-FR" dirty="0"/>
              <a:t>Tarif</a:t>
            </a:r>
          </a:p>
          <a:p>
            <a:pPr lvl="2"/>
            <a:r>
              <a:rPr lang="fr-FR" dirty="0"/>
              <a:t>Renseignements demandés à l’adhérent</a:t>
            </a:r>
          </a:p>
          <a:p>
            <a:pPr lvl="1"/>
            <a:r>
              <a:rPr lang="fr-FR" dirty="0"/>
              <a:t>Présentation recherche</a:t>
            </a:r>
          </a:p>
          <a:p>
            <a:pPr lvl="1"/>
            <a:r>
              <a:rPr lang="fr-FR" dirty="0"/>
              <a:t>Droits à prévoir après la création du site</a:t>
            </a:r>
          </a:p>
          <a:p>
            <a:r>
              <a:rPr lang="fr-FR" dirty="0"/>
              <a:t>Evènements :</a:t>
            </a:r>
          </a:p>
          <a:p>
            <a:pPr lvl="1"/>
            <a:r>
              <a:rPr lang="fr-FR" dirty="0"/>
              <a:t>Combien en créer qui seront </a:t>
            </a:r>
            <a:r>
              <a:rPr lang="fr-FR" dirty="0" err="1"/>
              <a:t>duplicables</a:t>
            </a:r>
            <a:r>
              <a:rPr lang="fr-FR" dirty="0"/>
              <a:t> ?</a:t>
            </a:r>
          </a:p>
          <a:p>
            <a:pPr lvl="2"/>
            <a:r>
              <a:rPr lang="fr-FR" dirty="0"/>
              <a:t>Ceux de PCV et/ou Centre</a:t>
            </a:r>
          </a:p>
          <a:p>
            <a:pPr lvl="2"/>
            <a:r>
              <a:rPr lang="fr-FR" dirty="0"/>
              <a:t>D’autres ?</a:t>
            </a:r>
          </a:p>
          <a:p>
            <a:pPr lvl="2"/>
            <a:endParaRPr lang="fr-FR" dirty="0"/>
          </a:p>
          <a:p>
            <a:pPr lvl="1"/>
            <a:endParaRPr lang="fr-FR" dirty="0"/>
          </a:p>
        </p:txBody>
      </p:sp>
      <p:sp>
        <p:nvSpPr>
          <p:cNvPr id="5" name="Ellipse 4"/>
          <p:cNvSpPr/>
          <p:nvPr/>
        </p:nvSpPr>
        <p:spPr>
          <a:xfrm>
            <a:off x="107504" y="80628"/>
            <a:ext cx="520726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dirty="0"/>
              <a:t>JPM</a:t>
            </a:r>
          </a:p>
        </p:txBody>
      </p:sp>
    </p:spTree>
    <p:extLst>
      <p:ext uri="{BB962C8B-B14F-4D97-AF65-F5344CB8AC3E}">
        <p14:creationId xmlns:p14="http://schemas.microsoft.com/office/powerpoint/2010/main" val="350901207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Site « type », accords à trouver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Newsletter :</a:t>
            </a:r>
          </a:p>
          <a:p>
            <a:pPr lvl="1"/>
            <a:r>
              <a:rPr lang="fr-FR" dirty="0"/>
              <a:t>Combien de campagnes créer qui seront </a:t>
            </a:r>
            <a:r>
              <a:rPr lang="fr-FR" dirty="0" err="1"/>
              <a:t>duplicables</a:t>
            </a:r>
            <a:r>
              <a:rPr lang="fr-FR" dirty="0"/>
              <a:t> ?</a:t>
            </a:r>
          </a:p>
          <a:p>
            <a:pPr lvl="2"/>
            <a:r>
              <a:rPr lang="fr-FR" dirty="0"/>
              <a:t>Celles de PCV et/ou Centre</a:t>
            </a:r>
          </a:p>
          <a:p>
            <a:pPr lvl="2"/>
            <a:r>
              <a:rPr lang="fr-FR" dirty="0"/>
              <a:t>D’autres ?</a:t>
            </a:r>
          </a:p>
          <a:p>
            <a:pPr lvl="3"/>
            <a:r>
              <a:rPr lang="fr-FR" dirty="0"/>
              <a:t>Quel </a:t>
            </a:r>
            <a:r>
              <a:rPr lang="fr-FR" dirty="0" err="1"/>
              <a:t>template</a:t>
            </a:r>
            <a:r>
              <a:rPr lang="fr-FR" dirty="0"/>
              <a:t> ?</a:t>
            </a:r>
          </a:p>
          <a:p>
            <a:pPr lvl="3"/>
            <a:r>
              <a:rPr lang="fr-FR" dirty="0"/>
              <a:t>Quelles cible ?</a:t>
            </a:r>
          </a:p>
          <a:p>
            <a:pPr lvl="1"/>
            <a:r>
              <a:rPr lang="fr-FR" dirty="0"/>
              <a:t>Combien de Newsletter créer qui seront </a:t>
            </a:r>
            <a:r>
              <a:rPr lang="fr-FR" dirty="0" err="1"/>
              <a:t>duplicables</a:t>
            </a:r>
            <a:r>
              <a:rPr lang="fr-FR" dirty="0"/>
              <a:t> ?</a:t>
            </a:r>
          </a:p>
          <a:p>
            <a:pPr lvl="2"/>
            <a:r>
              <a:rPr lang="fr-FR" dirty="0"/>
              <a:t>Celles de PCV et/ou Centre</a:t>
            </a:r>
          </a:p>
          <a:p>
            <a:pPr lvl="2"/>
            <a:r>
              <a:rPr lang="fr-FR" dirty="0"/>
              <a:t>D’autres ? Avec </a:t>
            </a:r>
            <a:r>
              <a:rPr lang="fr-FR" dirty="0" err="1"/>
              <a:t>template</a:t>
            </a:r>
            <a:r>
              <a:rPr lang="fr-FR" dirty="0"/>
              <a:t> spécifique ?</a:t>
            </a:r>
          </a:p>
        </p:txBody>
      </p:sp>
      <p:sp>
        <p:nvSpPr>
          <p:cNvPr id="4" name="Ellipse 3"/>
          <p:cNvSpPr/>
          <p:nvPr/>
        </p:nvSpPr>
        <p:spPr>
          <a:xfrm>
            <a:off x="107504" y="80628"/>
            <a:ext cx="520726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dirty="0"/>
              <a:t>JPM</a:t>
            </a:r>
          </a:p>
        </p:txBody>
      </p:sp>
    </p:spTree>
    <p:extLst>
      <p:ext uri="{BB962C8B-B14F-4D97-AF65-F5344CB8AC3E}">
        <p14:creationId xmlns:p14="http://schemas.microsoft.com/office/powerpoint/2010/main" val="1893728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L’existant chez ECR-Centre et ECR-PCV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/>
              <a:t>Newsletters :</a:t>
            </a:r>
          </a:p>
          <a:p>
            <a:pPr lvl="1"/>
            <a:r>
              <a:rPr lang="fr-FR" dirty="0"/>
              <a:t>Tableau de bord / Rapports/ </a:t>
            </a:r>
            <a:r>
              <a:rPr lang="fr-FR" dirty="0">
                <a:solidFill>
                  <a:srgbClr val="FF0000"/>
                </a:solidFill>
              </a:rPr>
              <a:t>(BM)</a:t>
            </a:r>
            <a:endParaRPr lang="fr-FR" dirty="0"/>
          </a:p>
          <a:p>
            <a:pPr lvl="1"/>
            <a:r>
              <a:rPr lang="fr-FR" dirty="0"/>
              <a:t>Campagne / Template </a:t>
            </a:r>
            <a:r>
              <a:rPr lang="fr-FR" dirty="0">
                <a:solidFill>
                  <a:srgbClr val="FF0000"/>
                </a:solidFill>
              </a:rPr>
              <a:t>(JPM)</a:t>
            </a:r>
          </a:p>
          <a:p>
            <a:pPr lvl="1"/>
            <a:r>
              <a:rPr lang="fr-FR" dirty="0"/>
              <a:t>Newsletter </a:t>
            </a:r>
            <a:r>
              <a:rPr lang="fr-FR" dirty="0">
                <a:solidFill>
                  <a:srgbClr val="FF0000"/>
                </a:solidFill>
              </a:rPr>
              <a:t>(BM)</a:t>
            </a:r>
          </a:p>
          <a:p>
            <a:pPr lvl="1"/>
            <a:r>
              <a:rPr lang="fr-FR" dirty="0"/>
              <a:t>Modèles Campagne à choisir puis dupliquer</a:t>
            </a:r>
          </a:p>
          <a:p>
            <a:pPr lvl="2"/>
            <a:r>
              <a:rPr lang="fr-FR" dirty="0"/>
              <a:t>Les existants chez Centre </a:t>
            </a:r>
            <a:r>
              <a:rPr lang="fr-FR" dirty="0">
                <a:solidFill>
                  <a:srgbClr val="FF0000"/>
                </a:solidFill>
              </a:rPr>
              <a:t>(BM)</a:t>
            </a:r>
          </a:p>
          <a:p>
            <a:pPr lvl="2"/>
            <a:r>
              <a:rPr lang="fr-FR" dirty="0"/>
              <a:t>Les existants chez PCV </a:t>
            </a:r>
            <a:r>
              <a:rPr lang="fr-FR" dirty="0">
                <a:solidFill>
                  <a:srgbClr val="FF0000"/>
                </a:solidFill>
              </a:rPr>
              <a:t>(JPM)</a:t>
            </a:r>
          </a:p>
          <a:p>
            <a:pPr lvl="2"/>
            <a:r>
              <a:rPr lang="fr-FR" dirty="0"/>
              <a:t>Autres à créer ? </a:t>
            </a:r>
            <a:r>
              <a:rPr lang="fr-FR" dirty="0">
                <a:solidFill>
                  <a:srgbClr val="FF0000"/>
                </a:solidFill>
              </a:rPr>
              <a:t>(BM)</a:t>
            </a:r>
          </a:p>
          <a:p>
            <a:pPr lvl="1"/>
            <a:r>
              <a:rPr lang="fr-FR" dirty="0"/>
              <a:t>Modèles newsletters à choisir puis dupliquer</a:t>
            </a:r>
          </a:p>
          <a:p>
            <a:pPr lvl="2"/>
            <a:r>
              <a:rPr lang="fr-FR" dirty="0"/>
              <a:t>Les existants chez PCV </a:t>
            </a:r>
            <a:r>
              <a:rPr lang="fr-FR" dirty="0">
                <a:solidFill>
                  <a:srgbClr val="FF0000"/>
                </a:solidFill>
              </a:rPr>
              <a:t>(JPM)</a:t>
            </a:r>
          </a:p>
          <a:p>
            <a:pPr lvl="2"/>
            <a:r>
              <a:rPr lang="fr-FR" dirty="0"/>
              <a:t>Les existants chez Centre </a:t>
            </a:r>
            <a:r>
              <a:rPr lang="fr-FR" dirty="0">
                <a:solidFill>
                  <a:srgbClr val="FF0000"/>
                </a:solidFill>
              </a:rPr>
              <a:t>(BM)</a:t>
            </a:r>
          </a:p>
          <a:p>
            <a:pPr marL="342900" lvl="2" indent="-342900"/>
            <a:r>
              <a:rPr lang="fr-FR" sz="3200" dirty="0"/>
              <a:t>Accorder des droits à un autre administrateur </a:t>
            </a:r>
            <a:r>
              <a:rPr lang="fr-FR" dirty="0">
                <a:solidFill>
                  <a:srgbClr val="FF0000"/>
                </a:solidFill>
              </a:rPr>
              <a:t>(BM)</a:t>
            </a:r>
          </a:p>
        </p:txBody>
      </p:sp>
      <p:grpSp>
        <p:nvGrpSpPr>
          <p:cNvPr id="4" name="Groupe 3"/>
          <p:cNvGrpSpPr/>
          <p:nvPr/>
        </p:nvGrpSpPr>
        <p:grpSpPr>
          <a:xfrm>
            <a:off x="3326744" y="2492896"/>
            <a:ext cx="597183" cy="288032"/>
            <a:chOff x="2987824" y="2564904"/>
            <a:chExt cx="288032" cy="288032"/>
          </a:xfrm>
        </p:grpSpPr>
        <p:cxnSp>
          <p:nvCxnSpPr>
            <p:cNvPr id="5" name="Connecteur droit 4"/>
            <p:cNvCxnSpPr/>
            <p:nvPr/>
          </p:nvCxnSpPr>
          <p:spPr>
            <a:xfrm flipH="1">
              <a:off x="2987824" y="2564904"/>
              <a:ext cx="288032" cy="28803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necteur droit 5"/>
            <p:cNvCxnSpPr/>
            <p:nvPr/>
          </p:nvCxnSpPr>
          <p:spPr>
            <a:xfrm>
              <a:off x="2987824" y="2564904"/>
              <a:ext cx="288032" cy="28803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26620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Yapla</a:t>
            </a:r>
            <a:r>
              <a:rPr lang="fr-FR" dirty="0"/>
              <a:t> : Généralités, limites</a:t>
            </a:r>
            <a:endParaRPr lang="fr-FR" sz="2800" dirty="0"/>
          </a:p>
        </p:txBody>
      </p:sp>
      <p:sp>
        <p:nvSpPr>
          <p:cNvPr id="4" name="ZoneTexte 3"/>
          <p:cNvSpPr txBox="1"/>
          <p:nvPr/>
        </p:nvSpPr>
        <p:spPr>
          <a:xfrm>
            <a:off x="971600" y="162880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YAPLA</a:t>
            </a:r>
          </a:p>
        </p:txBody>
      </p:sp>
      <p:sp>
        <p:nvSpPr>
          <p:cNvPr id="101" name="Organigramme : Disque magnétique 100"/>
          <p:cNvSpPr/>
          <p:nvPr/>
        </p:nvSpPr>
        <p:spPr>
          <a:xfrm>
            <a:off x="2879812" y="1203284"/>
            <a:ext cx="2701842" cy="5250052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251520" y="2132856"/>
            <a:ext cx="2088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Logiciel général</a:t>
            </a:r>
          </a:p>
          <a:p>
            <a:r>
              <a:rPr lang="fr-FR" dirty="0"/>
              <a:t>Sécurité</a:t>
            </a:r>
          </a:p>
          <a:p>
            <a:r>
              <a:rPr lang="fr-FR" dirty="0"/>
              <a:t>Entrée commune</a:t>
            </a:r>
          </a:p>
        </p:txBody>
      </p:sp>
      <p:cxnSp>
        <p:nvCxnSpPr>
          <p:cNvPr id="8" name="Connecteur droit 7"/>
          <p:cNvCxnSpPr/>
          <p:nvPr/>
        </p:nvCxnSpPr>
        <p:spPr>
          <a:xfrm>
            <a:off x="251520" y="3248980"/>
            <a:ext cx="5616624" cy="1800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>
            <a:off x="3419872" y="3284984"/>
            <a:ext cx="0" cy="29921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3923928" y="3266982"/>
            <a:ext cx="0" cy="318635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4535996" y="3254549"/>
            <a:ext cx="0" cy="31987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>
            <a:off x="5148064" y="3284984"/>
            <a:ext cx="2" cy="294821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251520" y="3358505"/>
            <a:ext cx="2304256" cy="147732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Site ECR-PCV :</a:t>
            </a:r>
          </a:p>
          <a:p>
            <a:r>
              <a:rPr lang="fr-FR" dirty="0">
                <a:solidFill>
                  <a:srgbClr val="FFC000"/>
                </a:solidFill>
              </a:rPr>
              <a:t>Options choisies</a:t>
            </a:r>
          </a:p>
          <a:p>
            <a:r>
              <a:rPr lang="fr-FR" dirty="0">
                <a:solidFill>
                  <a:srgbClr val="FFC000"/>
                </a:solidFill>
              </a:rPr>
              <a:t>Fichier Adhérent</a:t>
            </a:r>
          </a:p>
          <a:p>
            <a:r>
              <a:rPr lang="fr-FR" dirty="0">
                <a:solidFill>
                  <a:srgbClr val="FFC000"/>
                </a:solidFill>
              </a:rPr>
              <a:t>Modèle </a:t>
            </a:r>
            <a:r>
              <a:rPr lang="fr-FR" dirty="0" err="1">
                <a:solidFill>
                  <a:srgbClr val="FFC000"/>
                </a:solidFill>
              </a:rPr>
              <a:t>Nletter</a:t>
            </a:r>
            <a:endParaRPr lang="fr-FR" dirty="0">
              <a:solidFill>
                <a:srgbClr val="FFC000"/>
              </a:solidFill>
            </a:endParaRPr>
          </a:p>
          <a:p>
            <a:r>
              <a:rPr lang="fr-FR" dirty="0">
                <a:solidFill>
                  <a:srgbClr val="FFC000"/>
                </a:solidFill>
              </a:rPr>
              <a:t>Cotisations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2941493" y="4714385"/>
            <a:ext cx="461665" cy="136641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dirty="0">
                <a:solidFill>
                  <a:srgbClr val="FFC000"/>
                </a:solidFill>
              </a:rPr>
              <a:t>ECR-PCV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4022632" y="4941168"/>
            <a:ext cx="461665" cy="136641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dirty="0"/>
              <a:t>ECR-???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3434929" y="4910733"/>
            <a:ext cx="461665" cy="136641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ECR-Centre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5119989" y="3933056"/>
            <a:ext cx="461665" cy="201448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dirty="0">
                <a:solidFill>
                  <a:srgbClr val="FFFF00"/>
                </a:solidFill>
              </a:rPr>
              <a:t>Asso boulistes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4642687" y="4005064"/>
            <a:ext cx="461665" cy="222813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dirty="0">
                <a:solidFill>
                  <a:srgbClr val="92D050"/>
                </a:solidFill>
              </a:rPr>
              <a:t>Asso canadienne</a:t>
            </a:r>
          </a:p>
        </p:txBody>
      </p:sp>
      <p:grpSp>
        <p:nvGrpSpPr>
          <p:cNvPr id="31" name="Groupe 30"/>
          <p:cNvGrpSpPr/>
          <p:nvPr/>
        </p:nvGrpSpPr>
        <p:grpSpPr>
          <a:xfrm>
            <a:off x="7380312" y="1527321"/>
            <a:ext cx="864096" cy="720080"/>
            <a:chOff x="6084168" y="3789040"/>
            <a:chExt cx="864096" cy="720080"/>
          </a:xfrm>
          <a:solidFill>
            <a:schemeClr val="bg2">
              <a:lumMod val="90000"/>
            </a:schemeClr>
          </a:solidFill>
        </p:grpSpPr>
        <p:sp>
          <p:nvSpPr>
            <p:cNvPr id="29" name="Plaque 28"/>
            <p:cNvSpPr/>
            <p:nvPr/>
          </p:nvSpPr>
          <p:spPr>
            <a:xfrm>
              <a:off x="6156176" y="3789040"/>
              <a:ext cx="792088" cy="517123"/>
            </a:xfrm>
            <a:prstGeom prst="bevel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" name="Parallélogramme 29"/>
            <p:cNvSpPr/>
            <p:nvPr/>
          </p:nvSpPr>
          <p:spPr>
            <a:xfrm>
              <a:off x="6084168" y="4306163"/>
              <a:ext cx="864096" cy="202957"/>
            </a:xfrm>
            <a:prstGeom prst="parallelogram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2" name="Groupe 31"/>
          <p:cNvGrpSpPr/>
          <p:nvPr/>
        </p:nvGrpSpPr>
        <p:grpSpPr>
          <a:xfrm>
            <a:off x="7992380" y="4061268"/>
            <a:ext cx="864096" cy="720080"/>
            <a:chOff x="6084168" y="3789040"/>
            <a:chExt cx="864096" cy="720080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33" name="Plaque 32"/>
            <p:cNvSpPr/>
            <p:nvPr/>
          </p:nvSpPr>
          <p:spPr>
            <a:xfrm>
              <a:off x="6156176" y="3789040"/>
              <a:ext cx="792088" cy="517123"/>
            </a:xfrm>
            <a:prstGeom prst="bevel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Parallélogramme 33"/>
            <p:cNvSpPr/>
            <p:nvPr/>
          </p:nvSpPr>
          <p:spPr>
            <a:xfrm>
              <a:off x="6084168" y="4306163"/>
              <a:ext cx="864096" cy="202957"/>
            </a:xfrm>
            <a:prstGeom prst="parallelogram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6" name="Groupe 35"/>
          <p:cNvGrpSpPr/>
          <p:nvPr/>
        </p:nvGrpSpPr>
        <p:grpSpPr>
          <a:xfrm>
            <a:off x="6321973" y="5037550"/>
            <a:ext cx="864096" cy="720080"/>
            <a:chOff x="6084168" y="3789040"/>
            <a:chExt cx="864096" cy="720080"/>
          </a:xfrm>
          <a:solidFill>
            <a:srgbClr val="FFFF00"/>
          </a:solidFill>
        </p:grpSpPr>
        <p:sp>
          <p:nvSpPr>
            <p:cNvPr id="37" name="Plaque 36"/>
            <p:cNvSpPr/>
            <p:nvPr/>
          </p:nvSpPr>
          <p:spPr>
            <a:xfrm>
              <a:off x="6156176" y="3789040"/>
              <a:ext cx="792088" cy="517123"/>
            </a:xfrm>
            <a:prstGeom prst="bevel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8" name="Parallélogramme 37"/>
            <p:cNvSpPr/>
            <p:nvPr/>
          </p:nvSpPr>
          <p:spPr>
            <a:xfrm>
              <a:off x="6084168" y="4306163"/>
              <a:ext cx="864096" cy="202957"/>
            </a:xfrm>
            <a:prstGeom prst="parallelogram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9" name="Groupe 38"/>
          <p:cNvGrpSpPr/>
          <p:nvPr/>
        </p:nvGrpSpPr>
        <p:grpSpPr>
          <a:xfrm>
            <a:off x="7740352" y="2607441"/>
            <a:ext cx="864096" cy="720080"/>
            <a:chOff x="6084168" y="3789040"/>
            <a:chExt cx="864096" cy="720080"/>
          </a:xfrm>
          <a:solidFill>
            <a:srgbClr val="92D050"/>
          </a:solidFill>
        </p:grpSpPr>
        <p:sp>
          <p:nvSpPr>
            <p:cNvPr id="40" name="Plaque 39"/>
            <p:cNvSpPr/>
            <p:nvPr/>
          </p:nvSpPr>
          <p:spPr>
            <a:xfrm>
              <a:off x="6156176" y="3789040"/>
              <a:ext cx="792088" cy="517123"/>
            </a:xfrm>
            <a:prstGeom prst="bevel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" name="Parallélogramme 40"/>
            <p:cNvSpPr/>
            <p:nvPr/>
          </p:nvSpPr>
          <p:spPr>
            <a:xfrm>
              <a:off x="6084168" y="4306163"/>
              <a:ext cx="864096" cy="202957"/>
            </a:xfrm>
            <a:prstGeom prst="parallelogram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2" name="ZoneTexte 41"/>
          <p:cNvSpPr txBox="1"/>
          <p:nvPr/>
        </p:nvSpPr>
        <p:spPr>
          <a:xfrm>
            <a:off x="7596336" y="162880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JPM</a:t>
            </a:r>
          </a:p>
        </p:txBody>
      </p:sp>
      <p:sp>
        <p:nvSpPr>
          <p:cNvPr id="43" name="ZoneTexte 42"/>
          <p:cNvSpPr txBox="1"/>
          <p:nvPr/>
        </p:nvSpPr>
        <p:spPr>
          <a:xfrm>
            <a:off x="8189070" y="417732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BM</a:t>
            </a:r>
          </a:p>
        </p:txBody>
      </p:sp>
      <p:sp>
        <p:nvSpPr>
          <p:cNvPr id="44" name="ZoneTexte 43"/>
          <p:cNvSpPr txBox="1"/>
          <p:nvPr/>
        </p:nvSpPr>
        <p:spPr>
          <a:xfrm>
            <a:off x="7786023" y="2727501"/>
            <a:ext cx="844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Montréal</a:t>
            </a:r>
          </a:p>
        </p:txBody>
      </p:sp>
      <p:sp>
        <p:nvSpPr>
          <p:cNvPr id="45" name="ZoneTexte 44"/>
          <p:cNvSpPr txBox="1"/>
          <p:nvPr/>
        </p:nvSpPr>
        <p:spPr>
          <a:xfrm>
            <a:off x="6516216" y="5119129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AR</a:t>
            </a:r>
          </a:p>
        </p:txBody>
      </p:sp>
      <p:sp>
        <p:nvSpPr>
          <p:cNvPr id="53" name="Interdiction 52"/>
          <p:cNvSpPr/>
          <p:nvPr/>
        </p:nvSpPr>
        <p:spPr>
          <a:xfrm>
            <a:off x="4484297" y="1785882"/>
            <a:ext cx="743311" cy="808639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cxnSp>
        <p:nvCxnSpPr>
          <p:cNvPr id="56" name="Connecteur en arc 55"/>
          <p:cNvCxnSpPr>
            <a:stCxn id="29" idx="4"/>
            <a:endCxn id="53" idx="7"/>
          </p:cNvCxnSpPr>
          <p:nvPr/>
        </p:nvCxnSpPr>
        <p:spPr>
          <a:xfrm rot="10800000" flipV="1">
            <a:off x="5118754" y="1785882"/>
            <a:ext cx="2333567" cy="118421"/>
          </a:xfrm>
          <a:prstGeom prst="curvedConnector4">
            <a:avLst>
              <a:gd name="adj1" fmla="val 42123"/>
              <a:gd name="adj2" fmla="val -420844"/>
            </a:avLst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en arc 61"/>
          <p:cNvCxnSpPr>
            <a:stCxn id="53" idx="1"/>
          </p:cNvCxnSpPr>
          <p:nvPr/>
        </p:nvCxnSpPr>
        <p:spPr>
          <a:xfrm rot="16200000" flipH="1" flipV="1">
            <a:off x="2947692" y="1999563"/>
            <a:ext cx="1740720" cy="1550201"/>
          </a:xfrm>
          <a:prstGeom prst="curvedConnector3">
            <a:avLst>
              <a:gd name="adj1" fmla="val -19936"/>
            </a:avLst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en arc 64"/>
          <p:cNvCxnSpPr>
            <a:endCxn id="53" idx="6"/>
          </p:cNvCxnSpPr>
          <p:nvPr/>
        </p:nvCxnSpPr>
        <p:spPr>
          <a:xfrm rot="10800000">
            <a:off x="5227609" y="2190202"/>
            <a:ext cx="2584753" cy="697008"/>
          </a:xfrm>
          <a:prstGeom prst="curvedConnector3">
            <a:avLst>
              <a:gd name="adj1" fmla="val 50000"/>
            </a:avLst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en arc 66"/>
          <p:cNvCxnSpPr>
            <a:stCxn id="53" idx="3"/>
          </p:cNvCxnSpPr>
          <p:nvPr/>
        </p:nvCxnSpPr>
        <p:spPr>
          <a:xfrm rot="16200000" flipH="1">
            <a:off x="4050226" y="3019024"/>
            <a:ext cx="1280726" cy="194875"/>
          </a:xfrm>
          <a:prstGeom prst="curvedConnector3">
            <a:avLst>
              <a:gd name="adj1" fmla="val 50000"/>
            </a:avLst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en arc 71"/>
          <p:cNvCxnSpPr>
            <a:stCxn id="53" idx="2"/>
          </p:cNvCxnSpPr>
          <p:nvPr/>
        </p:nvCxnSpPr>
        <p:spPr>
          <a:xfrm rot="10800000" flipV="1">
            <a:off x="3665761" y="2190202"/>
            <a:ext cx="818536" cy="1454822"/>
          </a:xfrm>
          <a:prstGeom prst="curvedConnector2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en arc 72"/>
          <p:cNvCxnSpPr>
            <a:stCxn id="33" idx="4"/>
          </p:cNvCxnSpPr>
          <p:nvPr/>
        </p:nvCxnSpPr>
        <p:spPr>
          <a:xfrm rot="10800000">
            <a:off x="5148064" y="2476100"/>
            <a:ext cx="2916324" cy="1843731"/>
          </a:xfrm>
          <a:prstGeom prst="curvedConnector3">
            <a:avLst>
              <a:gd name="adj1" fmla="val 50000"/>
            </a:avLst>
          </a:prstGeom>
          <a:ln w="28575"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en arc 79"/>
          <p:cNvCxnSpPr>
            <a:stCxn id="53" idx="2"/>
          </p:cNvCxnSpPr>
          <p:nvPr/>
        </p:nvCxnSpPr>
        <p:spPr>
          <a:xfrm rot="10800000" flipH="1" flipV="1">
            <a:off x="4484297" y="2190202"/>
            <a:ext cx="866524" cy="1238798"/>
          </a:xfrm>
          <a:prstGeom prst="curvedConnector4">
            <a:avLst>
              <a:gd name="adj1" fmla="val -26381"/>
              <a:gd name="adj2" fmla="val 49606"/>
            </a:avLst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cteur en arc 80"/>
          <p:cNvCxnSpPr>
            <a:stCxn id="37" idx="6"/>
          </p:cNvCxnSpPr>
          <p:nvPr/>
        </p:nvCxnSpPr>
        <p:spPr>
          <a:xfrm rot="16200000" flipV="1">
            <a:off x="4688320" y="2935844"/>
            <a:ext cx="2561452" cy="1641959"/>
          </a:xfrm>
          <a:prstGeom prst="curvedConnector3">
            <a:avLst>
              <a:gd name="adj1" fmla="val 75932"/>
            </a:avLst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ZoneTexte 87"/>
          <p:cNvSpPr txBox="1"/>
          <p:nvPr/>
        </p:nvSpPr>
        <p:spPr>
          <a:xfrm>
            <a:off x="251520" y="5043538"/>
            <a:ext cx="2304256" cy="1477328"/>
          </a:xfrm>
          <a:prstGeom prst="rect">
            <a:avLst/>
          </a:prstGeom>
          <a:noFill/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Site ECR-PCV :</a:t>
            </a:r>
          </a:p>
          <a:p>
            <a:r>
              <a:rPr lang="fr-FR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Options choisies</a:t>
            </a:r>
          </a:p>
          <a:p>
            <a:r>
              <a:rPr lang="fr-FR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Fichier Adhérent</a:t>
            </a:r>
          </a:p>
          <a:p>
            <a:r>
              <a:rPr lang="fr-FR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Modèle </a:t>
            </a:r>
            <a:r>
              <a:rPr lang="fr-FR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Nletter</a:t>
            </a:r>
            <a:endParaRPr lang="fr-FR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fr-FR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Cotisations</a:t>
            </a:r>
          </a:p>
        </p:txBody>
      </p:sp>
      <p:sp>
        <p:nvSpPr>
          <p:cNvPr id="89" name="Flèche droite 88"/>
          <p:cNvSpPr/>
          <p:nvPr/>
        </p:nvSpPr>
        <p:spPr>
          <a:xfrm>
            <a:off x="2267744" y="3756823"/>
            <a:ext cx="792088" cy="304445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5" name="Flèche droite 94"/>
          <p:cNvSpPr/>
          <p:nvPr/>
        </p:nvSpPr>
        <p:spPr>
          <a:xfrm rot="21107666">
            <a:off x="2420143" y="4923166"/>
            <a:ext cx="1245617" cy="304445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ZoneTexte 53"/>
          <p:cNvSpPr txBox="1"/>
          <p:nvPr/>
        </p:nvSpPr>
        <p:spPr>
          <a:xfrm rot="2988170">
            <a:off x="4627132" y="2059396"/>
            <a:ext cx="520931" cy="261610"/>
          </a:xfrm>
          <a:prstGeom prst="rect">
            <a:avLst/>
          </a:prstGeom>
          <a:solidFill>
            <a:srgbClr val="FF0000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chemeClr val="bg1">
                    <a:lumMod val="95000"/>
                  </a:schemeClr>
                </a:solidFill>
              </a:rPr>
              <a:t>passe</a:t>
            </a:r>
          </a:p>
        </p:txBody>
      </p:sp>
      <p:cxnSp>
        <p:nvCxnSpPr>
          <p:cNvPr id="106" name="Connecteur droit 105"/>
          <p:cNvCxnSpPr/>
          <p:nvPr/>
        </p:nvCxnSpPr>
        <p:spPr>
          <a:xfrm>
            <a:off x="179512" y="4941168"/>
            <a:ext cx="27003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llipse 1"/>
          <p:cNvSpPr/>
          <p:nvPr/>
        </p:nvSpPr>
        <p:spPr>
          <a:xfrm>
            <a:off x="107504" y="80628"/>
            <a:ext cx="520726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dirty="0"/>
              <a:t>JPM</a:t>
            </a:r>
          </a:p>
        </p:txBody>
      </p:sp>
    </p:spTree>
    <p:extLst>
      <p:ext uri="{BB962C8B-B14F-4D97-AF65-F5344CB8AC3E}">
        <p14:creationId xmlns:p14="http://schemas.microsoft.com/office/powerpoint/2010/main" val="1665679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23" grpId="0" animBg="1"/>
      <p:bldP spid="24" grpId="0"/>
      <p:bldP spid="26" grpId="0"/>
      <p:bldP spid="25" grpId="0"/>
      <p:bldP spid="53" grpId="0" animBg="1"/>
      <p:bldP spid="88" grpId="0" animBg="1"/>
      <p:bldP spid="89" grpId="0" animBg="1"/>
      <p:bldP spid="95" grpId="0" animBg="1"/>
      <p:bldP spid="5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Yapla</a:t>
            </a:r>
            <a:r>
              <a:rPr lang="fr-FR" dirty="0"/>
              <a:t> : Généralités, limites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/>
              <a:t>On ne peut pas avoir un site commun</a:t>
            </a:r>
          </a:p>
          <a:p>
            <a:pPr lvl="1"/>
            <a:r>
              <a:rPr lang="fr-FR" dirty="0"/>
              <a:t>Ce seront des duplications</a:t>
            </a:r>
          </a:p>
          <a:p>
            <a:pPr lvl="1"/>
            <a:r>
              <a:rPr lang="fr-FR" dirty="0"/>
              <a:t>Les sites dès leurs créations seront « autonomes »</a:t>
            </a:r>
          </a:p>
          <a:p>
            <a:r>
              <a:rPr lang="fr-FR" dirty="0"/>
              <a:t>Les options définies du « site type » seront « figées » mais simples d’utilisation</a:t>
            </a:r>
          </a:p>
          <a:p>
            <a:r>
              <a:rPr lang="fr-FR" dirty="0"/>
              <a:t>Il y aura une journée de formation pratico-pratique</a:t>
            </a:r>
          </a:p>
          <a:p>
            <a:r>
              <a:rPr lang="fr-FR" dirty="0"/>
              <a:t>En vérité, tout sera modifiable, mais il faut un </a:t>
            </a:r>
            <a:r>
              <a:rPr lang="fr-FR" dirty="0" err="1"/>
              <a:t>un</a:t>
            </a:r>
            <a:r>
              <a:rPr lang="fr-FR" dirty="0"/>
              <a:t> minimum d’appétence pour l’informatique, et les modifications seront « à la charge » de l’ECR concerné et ne s’appliqueront que chez lui.</a:t>
            </a:r>
          </a:p>
          <a:p>
            <a:r>
              <a:rPr lang="fr-FR" dirty="0">
                <a:solidFill>
                  <a:srgbClr val="FF0000"/>
                </a:solidFill>
              </a:rPr>
              <a:t>Sans doute une autre journée pour valider le « site type ». Tout le monde doit-il être présent ou nous faisons nous confiance ?</a:t>
            </a:r>
          </a:p>
        </p:txBody>
      </p:sp>
      <p:sp>
        <p:nvSpPr>
          <p:cNvPr id="4" name="Ellipse 3"/>
          <p:cNvSpPr/>
          <p:nvPr/>
        </p:nvSpPr>
        <p:spPr>
          <a:xfrm>
            <a:off x="107504" y="80628"/>
            <a:ext cx="520726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dirty="0"/>
              <a:t>JPM</a:t>
            </a:r>
          </a:p>
        </p:txBody>
      </p:sp>
    </p:spTree>
    <p:extLst>
      <p:ext uri="{BB962C8B-B14F-4D97-AF65-F5344CB8AC3E}">
        <p14:creationId xmlns:p14="http://schemas.microsoft.com/office/powerpoint/2010/main" val="455725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Yapla</a:t>
            </a:r>
            <a:r>
              <a:rPr lang="fr-FR" dirty="0"/>
              <a:t>/Tableau de bord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217668" y="1340768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Une fois connecté avec mon mot de passe, voilà l’écran que je vois en tant </a:t>
            </a:r>
            <a:r>
              <a:rPr lang="fr-FR" u="sng" dirty="0">
                <a:solidFill>
                  <a:srgbClr val="FF0000"/>
                </a:solidFill>
              </a:rPr>
              <a:t>qu’Administrateur.</a:t>
            </a:r>
          </a:p>
        </p:txBody>
      </p:sp>
      <p:pic>
        <p:nvPicPr>
          <p:cNvPr id="5" name="Image 4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79" y="2060848"/>
            <a:ext cx="7884368" cy="4527517"/>
          </a:xfrm>
          <a:prstGeom prst="rect">
            <a:avLst/>
          </a:prstGeom>
        </p:spPr>
      </p:pic>
      <p:sp>
        <p:nvSpPr>
          <p:cNvPr id="6" name="Flèche droite 5"/>
          <p:cNvSpPr/>
          <p:nvPr/>
        </p:nvSpPr>
        <p:spPr>
          <a:xfrm>
            <a:off x="22431" y="2406505"/>
            <a:ext cx="504056" cy="18089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lèche droite 6"/>
          <p:cNvSpPr/>
          <p:nvPr/>
        </p:nvSpPr>
        <p:spPr>
          <a:xfrm rot="1977855">
            <a:off x="1831270" y="3070006"/>
            <a:ext cx="504056" cy="18089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 droite 7"/>
          <p:cNvSpPr/>
          <p:nvPr/>
        </p:nvSpPr>
        <p:spPr>
          <a:xfrm>
            <a:off x="1217668" y="5107676"/>
            <a:ext cx="504056" cy="18089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 droite 8"/>
          <p:cNvSpPr/>
          <p:nvPr/>
        </p:nvSpPr>
        <p:spPr>
          <a:xfrm>
            <a:off x="1217668" y="5461503"/>
            <a:ext cx="504056" cy="18089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 droite 9"/>
          <p:cNvSpPr/>
          <p:nvPr/>
        </p:nvSpPr>
        <p:spPr>
          <a:xfrm rot="10800000">
            <a:off x="7537746" y="2639225"/>
            <a:ext cx="504056" cy="18089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 droite 10"/>
          <p:cNvSpPr/>
          <p:nvPr/>
        </p:nvSpPr>
        <p:spPr>
          <a:xfrm rot="2230669">
            <a:off x="6919750" y="4439231"/>
            <a:ext cx="504056" cy="18089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107504" y="80628"/>
            <a:ext cx="520726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dirty="0"/>
              <a:t>JPM</a:t>
            </a:r>
          </a:p>
        </p:txBody>
      </p:sp>
    </p:spTree>
    <p:extLst>
      <p:ext uri="{BB962C8B-B14F-4D97-AF65-F5344CB8AC3E}">
        <p14:creationId xmlns:p14="http://schemas.microsoft.com/office/powerpoint/2010/main" val="4142792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Yapla</a:t>
            </a:r>
            <a:r>
              <a:rPr lang="fr-FR" dirty="0"/>
              <a:t>/Gestion Adhérents</a:t>
            </a:r>
          </a:p>
        </p:txBody>
      </p:sp>
      <p:pic>
        <p:nvPicPr>
          <p:cNvPr id="4" name="Espace réservé du contenu 3" descr="Capture d’écran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65043"/>
            <a:ext cx="8229600" cy="3596277"/>
          </a:xfrm>
        </p:spPr>
      </p:pic>
      <p:grpSp>
        <p:nvGrpSpPr>
          <p:cNvPr id="16" name="Groupe 15"/>
          <p:cNvGrpSpPr/>
          <p:nvPr/>
        </p:nvGrpSpPr>
        <p:grpSpPr>
          <a:xfrm>
            <a:off x="2987824" y="2564904"/>
            <a:ext cx="288032" cy="288032"/>
            <a:chOff x="2987824" y="2564904"/>
            <a:chExt cx="288032" cy="288032"/>
          </a:xfrm>
        </p:grpSpPr>
        <p:cxnSp>
          <p:nvCxnSpPr>
            <p:cNvPr id="6" name="Connecteur droit 5"/>
            <p:cNvCxnSpPr/>
            <p:nvPr/>
          </p:nvCxnSpPr>
          <p:spPr>
            <a:xfrm flipH="1">
              <a:off x="2987824" y="2564904"/>
              <a:ext cx="288032" cy="28803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cteur droit 7"/>
            <p:cNvCxnSpPr/>
            <p:nvPr/>
          </p:nvCxnSpPr>
          <p:spPr>
            <a:xfrm>
              <a:off x="2987824" y="2564904"/>
              <a:ext cx="288032" cy="28803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Connecteur droit 8"/>
          <p:cNvCxnSpPr/>
          <p:nvPr/>
        </p:nvCxnSpPr>
        <p:spPr>
          <a:xfrm flipH="1">
            <a:off x="3563888" y="2573288"/>
            <a:ext cx="288032" cy="28803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3563888" y="2573288"/>
            <a:ext cx="288032" cy="28803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 flipH="1">
            <a:off x="8460432" y="3212976"/>
            <a:ext cx="288032" cy="28803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>
            <a:off x="8460432" y="3212976"/>
            <a:ext cx="288032" cy="28803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283968" y="3065350"/>
            <a:ext cx="1728192" cy="76936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Se mettre d’accord sur une présentation de la recherche</a:t>
            </a:r>
          </a:p>
        </p:txBody>
      </p:sp>
      <p:pic>
        <p:nvPicPr>
          <p:cNvPr id="15" name="Image 14" descr="Capture d’écra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5877272"/>
            <a:ext cx="7272808" cy="423011"/>
          </a:xfrm>
          <a:prstGeom prst="rect">
            <a:avLst/>
          </a:prstGeom>
        </p:spPr>
      </p:pic>
      <p:sp>
        <p:nvSpPr>
          <p:cNvPr id="13" name="Flèche droite 12"/>
          <p:cNvSpPr/>
          <p:nvPr/>
        </p:nvSpPr>
        <p:spPr>
          <a:xfrm rot="14791274">
            <a:off x="2205779" y="2974905"/>
            <a:ext cx="504056" cy="18089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Flèche droite 16"/>
          <p:cNvSpPr/>
          <p:nvPr/>
        </p:nvSpPr>
        <p:spPr>
          <a:xfrm rot="2110428">
            <a:off x="6702320" y="2853349"/>
            <a:ext cx="504056" cy="18089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Flèche droite 17"/>
          <p:cNvSpPr/>
          <p:nvPr/>
        </p:nvSpPr>
        <p:spPr>
          <a:xfrm rot="2608394">
            <a:off x="7669668" y="2822768"/>
            <a:ext cx="504056" cy="18089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Flèche droite 18"/>
          <p:cNvSpPr/>
          <p:nvPr/>
        </p:nvSpPr>
        <p:spPr>
          <a:xfrm rot="2923799">
            <a:off x="2665968" y="2097202"/>
            <a:ext cx="504056" cy="18089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Flèche droite 19"/>
          <p:cNvSpPr/>
          <p:nvPr/>
        </p:nvSpPr>
        <p:spPr>
          <a:xfrm>
            <a:off x="35496" y="2448217"/>
            <a:ext cx="504056" cy="18089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5002002" y="1312812"/>
            <a:ext cx="3600400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La reprise des adhérents par fichier xls fonctionne très bien !</a:t>
            </a:r>
          </a:p>
        </p:txBody>
      </p:sp>
      <p:sp>
        <p:nvSpPr>
          <p:cNvPr id="21" name="Ellipse 20"/>
          <p:cNvSpPr/>
          <p:nvPr/>
        </p:nvSpPr>
        <p:spPr>
          <a:xfrm>
            <a:off x="107504" y="80628"/>
            <a:ext cx="520726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dirty="0"/>
              <a:t>JPM</a:t>
            </a:r>
          </a:p>
        </p:txBody>
      </p:sp>
    </p:spTree>
    <p:extLst>
      <p:ext uri="{BB962C8B-B14F-4D97-AF65-F5344CB8AC3E}">
        <p14:creationId xmlns:p14="http://schemas.microsoft.com/office/powerpoint/2010/main" val="3714065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  <p:bldP spid="17" grpId="0" animBg="1"/>
      <p:bldP spid="18" grpId="0" animBg="1"/>
      <p:bldP spid="19" grpId="0" animBg="1"/>
      <p:bldP spid="3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1518</TotalTime>
  <Words>1126</Words>
  <Application>Microsoft Office PowerPoint</Application>
  <PresentationFormat>Affichage à l'écran (4:3)</PresentationFormat>
  <Paragraphs>227</Paragraphs>
  <Slides>44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44</vt:i4>
      </vt:variant>
    </vt:vector>
  </HeadingPairs>
  <TitlesOfParts>
    <vt:vector size="47" baseType="lpstr">
      <vt:lpstr>Arial</vt:lpstr>
      <vt:lpstr>Calibri</vt:lpstr>
      <vt:lpstr>Thème Office</vt:lpstr>
      <vt:lpstr>Yapla,    boom !</vt:lpstr>
      <vt:lpstr>Déroulement de la journée </vt:lpstr>
      <vt:lpstr>L’existant chez ECR-Centre et ECR-PCV</vt:lpstr>
      <vt:lpstr>L’existant chez ECR-Centre et ECR-PCV</vt:lpstr>
      <vt:lpstr>L’existant chez ECR-Centre et ECR-PCV</vt:lpstr>
      <vt:lpstr>Yapla : Généralités, limites</vt:lpstr>
      <vt:lpstr>Yapla : Généralités, limites</vt:lpstr>
      <vt:lpstr>Yapla/Tableau de bord</vt:lpstr>
      <vt:lpstr>Yapla/Gestion Adhérents</vt:lpstr>
      <vt:lpstr>Présentation PowerPoint</vt:lpstr>
      <vt:lpstr>YAPLA/Gestion Adhérents ECR CENTRE</vt:lpstr>
      <vt:lpstr>Yapla/Gestion adhérents/Statistiques/PCV</vt:lpstr>
      <vt:lpstr>YAPLA/Gestion adhérents/Statistiques/Centre</vt:lpstr>
      <vt:lpstr>Yapla/Gestion adhérents/Paramètres</vt:lpstr>
      <vt:lpstr>Yapla/Gestion adhérents/Paramètres/Formulaires</vt:lpstr>
      <vt:lpstr>YAPLA/Adhésion/Tarif</vt:lpstr>
      <vt:lpstr>Yapla/ Adhésion/Vue utilisateur</vt:lpstr>
      <vt:lpstr>Yapla/Saisie manuelles pour adhésion ou renouvellement</vt:lpstr>
      <vt:lpstr>Yapla/Gestion adhérents/Paramètres/Communications</vt:lpstr>
      <vt:lpstr>Yapla/Gestion adhérents/Paramètres/Communications</vt:lpstr>
      <vt:lpstr>Yapla/Gestion adhérents/Paramètres/Communications</vt:lpstr>
      <vt:lpstr>Yapla/Gestion adhérents/Paramètres/Communications</vt:lpstr>
      <vt:lpstr>Yapla/Evènements/ Création</vt:lpstr>
      <vt:lpstr>Yapla/Evènements/ Vue Utilisateur</vt:lpstr>
      <vt:lpstr>Yapla/Evènements/Vue utilisateur</vt:lpstr>
      <vt:lpstr>Yapla/Evènements/Vue Admin</vt:lpstr>
      <vt:lpstr>YAPLA/Evénements/export inscriptions</vt:lpstr>
      <vt:lpstr>YAPLA/Evénements/ détail d’un évènement</vt:lpstr>
      <vt:lpstr>Yapla/Evènements/Existants chez ECR-PCV</vt:lpstr>
      <vt:lpstr>Yapla/Evènements/Existants chez ECR-PCV</vt:lpstr>
      <vt:lpstr>Yapla/Newletters (et Campagnes)</vt:lpstr>
      <vt:lpstr>Yapla/NLetters/ Campagne</vt:lpstr>
      <vt:lpstr>Yapla/NLetters/ Campagne ECR-PCV : « Carpe diem 2022 »</vt:lpstr>
      <vt:lpstr>Yapla/NLetters/ Campagne ECR-PCV : « Carpe diem 2022 »</vt:lpstr>
      <vt:lpstr>Yapla/NLetters/ Tab de bord</vt:lpstr>
      <vt:lpstr>Yapla/NLetters/ Rapports</vt:lpstr>
      <vt:lpstr>Exemple Campagne ECR-Centre</vt:lpstr>
      <vt:lpstr>Yapla/NLetters/ Existant chez ECR-PCV et ECR-Centre</vt:lpstr>
      <vt:lpstr>Yapla/NLetters/ Existant chez ECR-PCV et ECR-Centre</vt:lpstr>
      <vt:lpstr>Yapla/Délégation de droits</vt:lpstr>
      <vt:lpstr>Yapla/Délégation de droits</vt:lpstr>
      <vt:lpstr>Site « type », accords à trouver</vt:lpstr>
      <vt:lpstr>Site « type », accords à trouver</vt:lpstr>
      <vt:lpstr>Site « type », accords à trouver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Jean-Paul jpm. Moinard</dc:creator>
  <cp:lastModifiedBy>PAPYBARD 41</cp:lastModifiedBy>
  <cp:revision>113</cp:revision>
  <dcterms:created xsi:type="dcterms:W3CDTF">2022-01-12T21:13:33Z</dcterms:created>
  <dcterms:modified xsi:type="dcterms:W3CDTF">2022-01-30T18:11:10Z</dcterms:modified>
</cp:coreProperties>
</file>