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0"/>
  </p:notesMasterIdLst>
  <p:sldIdLst>
    <p:sldId id="341" r:id="rId2"/>
    <p:sldId id="256" r:id="rId3"/>
    <p:sldId id="317" r:id="rId4"/>
    <p:sldId id="320" r:id="rId5"/>
    <p:sldId id="321" r:id="rId6"/>
    <p:sldId id="342" r:id="rId7"/>
    <p:sldId id="308" r:id="rId8"/>
    <p:sldId id="323" r:id="rId9"/>
    <p:sldId id="324" r:id="rId10"/>
    <p:sldId id="325" r:id="rId11"/>
    <p:sldId id="326" r:id="rId12"/>
    <p:sldId id="257" r:id="rId13"/>
    <p:sldId id="330" r:id="rId14"/>
    <p:sldId id="332" r:id="rId15"/>
    <p:sldId id="333" r:id="rId16"/>
    <p:sldId id="334" r:id="rId17"/>
    <p:sldId id="339" r:id="rId18"/>
    <p:sldId id="340" r:id="rId19"/>
  </p:sldIdLst>
  <p:sldSz cx="9144000" cy="6858000" type="screen4x3"/>
  <p:notesSz cx="6797675" cy="9928225"/>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46D66B20-C2CA-4B0B-8585-C669FD7660CE}">
          <p14:sldIdLst>
            <p14:sldId id="341"/>
            <p14:sldId id="256"/>
            <p14:sldId id="317"/>
            <p14:sldId id="320"/>
            <p14:sldId id="321"/>
            <p14:sldId id="342"/>
            <p14:sldId id="308"/>
            <p14:sldId id="323"/>
            <p14:sldId id="324"/>
            <p14:sldId id="325"/>
            <p14:sldId id="326"/>
            <p14:sldId id="257"/>
            <p14:sldId id="330"/>
            <p14:sldId id="332"/>
            <p14:sldId id="333"/>
            <p14:sldId id="334"/>
            <p14:sldId id="339"/>
            <p14:sldId id="340"/>
          </p14:sldIdLst>
        </p14:section>
        <p14:section name="Section sans titre" id="{47A129E6-A957-4C0B-9459-61F0D8C9FC1B}">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B5B0C"/>
    <a:srgbClr val="E1DED2"/>
    <a:srgbClr val="F5F1D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881" autoAdjust="0"/>
    <p:restoredTop sz="94653"/>
  </p:normalViewPr>
  <p:slideViewPr>
    <p:cSldViewPr snapToGrid="0" snapToObjects="1">
      <p:cViewPr varScale="1">
        <p:scale>
          <a:sx n="108" d="100"/>
          <a:sy n="108" d="100"/>
        </p:scale>
        <p:origin x="1458"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9B01B436-A9C1-4A7E-85B1-B4067FD36D4A}" type="datetimeFigureOut">
              <a:rPr lang="fr-FR" smtClean="0"/>
              <a:t>17/02/2021</a:t>
            </a:fld>
            <a:endParaRPr lang="fr-FR"/>
          </a:p>
        </p:txBody>
      </p:sp>
      <p:sp>
        <p:nvSpPr>
          <p:cNvPr id="4" name="Espace réservé de l'image des diapositives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79450" y="4716463"/>
            <a:ext cx="5438775" cy="4467225"/>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742FAA41-2B0F-4360-AAD4-8C3099A91C3E}" type="slidenum">
              <a:rPr lang="fr-FR" smtClean="0"/>
              <a:t>‹N°›</a:t>
            </a:fld>
            <a:endParaRPr lang="fr-FR"/>
          </a:p>
        </p:txBody>
      </p:sp>
    </p:spTree>
    <p:extLst>
      <p:ext uri="{BB962C8B-B14F-4D97-AF65-F5344CB8AC3E}">
        <p14:creationId xmlns:p14="http://schemas.microsoft.com/office/powerpoint/2010/main" val="29564577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742FAA41-2B0F-4360-AAD4-8C3099A91C3E}" type="slidenum">
              <a:rPr lang="fr-FR" smtClean="0"/>
              <a:t>1</a:t>
            </a:fld>
            <a:endParaRPr lang="fr-FR"/>
          </a:p>
        </p:txBody>
      </p:sp>
    </p:spTree>
    <p:extLst>
      <p:ext uri="{BB962C8B-B14F-4D97-AF65-F5344CB8AC3E}">
        <p14:creationId xmlns:p14="http://schemas.microsoft.com/office/powerpoint/2010/main" val="16075065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742FAA41-2B0F-4360-AAD4-8C3099A91C3E}" type="slidenum">
              <a:rPr lang="fr-FR" smtClean="0"/>
              <a:t>15</a:t>
            </a:fld>
            <a:endParaRPr lang="fr-FR"/>
          </a:p>
        </p:txBody>
      </p:sp>
    </p:spTree>
    <p:extLst>
      <p:ext uri="{BB962C8B-B14F-4D97-AF65-F5344CB8AC3E}">
        <p14:creationId xmlns:p14="http://schemas.microsoft.com/office/powerpoint/2010/main" val="14391811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742FAA41-2B0F-4360-AAD4-8C3099A91C3E}" type="slidenum">
              <a:rPr lang="fr-FR" smtClean="0"/>
              <a:t>16</a:t>
            </a:fld>
            <a:endParaRPr lang="fr-FR"/>
          </a:p>
        </p:txBody>
      </p:sp>
    </p:spTree>
    <p:extLst>
      <p:ext uri="{BB962C8B-B14F-4D97-AF65-F5344CB8AC3E}">
        <p14:creationId xmlns:p14="http://schemas.microsoft.com/office/powerpoint/2010/main" val="18938336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742FAA41-2B0F-4360-AAD4-8C3099A91C3E}" type="slidenum">
              <a:rPr lang="fr-FR" smtClean="0"/>
              <a:t>18</a:t>
            </a:fld>
            <a:endParaRPr lang="fr-FR"/>
          </a:p>
        </p:txBody>
      </p:sp>
    </p:spTree>
    <p:extLst>
      <p:ext uri="{BB962C8B-B14F-4D97-AF65-F5344CB8AC3E}">
        <p14:creationId xmlns:p14="http://schemas.microsoft.com/office/powerpoint/2010/main" val="9282295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742FAA41-2B0F-4360-AAD4-8C3099A91C3E}" type="slidenum">
              <a:rPr lang="fr-FR" smtClean="0"/>
              <a:t>3</a:t>
            </a:fld>
            <a:endParaRPr lang="fr-FR"/>
          </a:p>
        </p:txBody>
      </p:sp>
    </p:spTree>
    <p:extLst>
      <p:ext uri="{BB962C8B-B14F-4D97-AF65-F5344CB8AC3E}">
        <p14:creationId xmlns:p14="http://schemas.microsoft.com/office/powerpoint/2010/main" val="6326875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742FAA41-2B0F-4360-AAD4-8C3099A91C3E}" type="slidenum">
              <a:rPr lang="fr-FR" smtClean="0"/>
              <a:t>4</a:t>
            </a:fld>
            <a:endParaRPr lang="fr-FR"/>
          </a:p>
        </p:txBody>
      </p:sp>
    </p:spTree>
    <p:extLst>
      <p:ext uri="{BB962C8B-B14F-4D97-AF65-F5344CB8AC3E}">
        <p14:creationId xmlns:p14="http://schemas.microsoft.com/office/powerpoint/2010/main" val="11724438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742FAA41-2B0F-4360-AAD4-8C3099A91C3E}" type="slidenum">
              <a:rPr lang="fr-FR" smtClean="0"/>
              <a:t>5</a:t>
            </a:fld>
            <a:endParaRPr lang="fr-FR"/>
          </a:p>
        </p:txBody>
      </p:sp>
    </p:spTree>
    <p:extLst>
      <p:ext uri="{BB962C8B-B14F-4D97-AF65-F5344CB8AC3E}">
        <p14:creationId xmlns:p14="http://schemas.microsoft.com/office/powerpoint/2010/main" val="6675192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742FAA41-2B0F-4360-AAD4-8C3099A91C3E}" type="slidenum">
              <a:rPr lang="fr-FR" smtClean="0"/>
              <a:t>8</a:t>
            </a:fld>
            <a:endParaRPr lang="fr-FR"/>
          </a:p>
        </p:txBody>
      </p:sp>
    </p:spTree>
    <p:extLst>
      <p:ext uri="{BB962C8B-B14F-4D97-AF65-F5344CB8AC3E}">
        <p14:creationId xmlns:p14="http://schemas.microsoft.com/office/powerpoint/2010/main" val="17251434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742FAA41-2B0F-4360-AAD4-8C3099A91C3E}" type="slidenum">
              <a:rPr lang="fr-FR" smtClean="0"/>
              <a:t>9</a:t>
            </a:fld>
            <a:endParaRPr lang="fr-FR"/>
          </a:p>
        </p:txBody>
      </p:sp>
    </p:spTree>
    <p:extLst>
      <p:ext uri="{BB962C8B-B14F-4D97-AF65-F5344CB8AC3E}">
        <p14:creationId xmlns:p14="http://schemas.microsoft.com/office/powerpoint/2010/main" val="13656789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742FAA41-2B0F-4360-AAD4-8C3099A91C3E}" type="slidenum">
              <a:rPr lang="fr-FR" smtClean="0"/>
              <a:t>10</a:t>
            </a:fld>
            <a:endParaRPr lang="fr-FR"/>
          </a:p>
        </p:txBody>
      </p:sp>
    </p:spTree>
    <p:extLst>
      <p:ext uri="{BB962C8B-B14F-4D97-AF65-F5344CB8AC3E}">
        <p14:creationId xmlns:p14="http://schemas.microsoft.com/office/powerpoint/2010/main" val="13731844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742FAA41-2B0F-4360-AAD4-8C3099A91C3E}" type="slidenum">
              <a:rPr lang="fr-FR" smtClean="0"/>
              <a:t>11</a:t>
            </a:fld>
            <a:endParaRPr lang="fr-FR"/>
          </a:p>
        </p:txBody>
      </p:sp>
    </p:spTree>
    <p:extLst>
      <p:ext uri="{BB962C8B-B14F-4D97-AF65-F5344CB8AC3E}">
        <p14:creationId xmlns:p14="http://schemas.microsoft.com/office/powerpoint/2010/main" val="13066912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742FAA41-2B0F-4360-AAD4-8C3099A91C3E}" type="slidenum">
              <a:rPr lang="fr-FR" smtClean="0"/>
              <a:t>14</a:t>
            </a:fld>
            <a:endParaRPr lang="fr-FR"/>
          </a:p>
        </p:txBody>
      </p:sp>
    </p:spTree>
    <p:extLst>
      <p:ext uri="{BB962C8B-B14F-4D97-AF65-F5344CB8AC3E}">
        <p14:creationId xmlns:p14="http://schemas.microsoft.com/office/powerpoint/2010/main" val="21177748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DIAPO TITRE">
    <p:bg>
      <p:bgPr>
        <a:solidFill>
          <a:srgbClr val="EB5B0C"/>
        </a:solidFill>
        <a:effectLst/>
      </p:bgPr>
    </p:bg>
    <p:spTree>
      <p:nvGrpSpPr>
        <p:cNvPr id="1" name=""/>
        <p:cNvGrpSpPr/>
        <p:nvPr/>
      </p:nvGrpSpPr>
      <p:grpSpPr>
        <a:xfrm>
          <a:off x="0" y="0"/>
          <a:ext cx="0" cy="0"/>
          <a:chOff x="0" y="0"/>
          <a:chExt cx="0" cy="0"/>
        </a:xfrm>
      </p:grpSpPr>
      <p:sp>
        <p:nvSpPr>
          <p:cNvPr id="10" name="Triangle rectangle 9"/>
          <p:cNvSpPr/>
          <p:nvPr userDrawn="1"/>
        </p:nvSpPr>
        <p:spPr>
          <a:xfrm rot="10800000" flipV="1">
            <a:off x="6885829" y="4834392"/>
            <a:ext cx="2258166" cy="2023605"/>
          </a:xfrm>
          <a:prstGeom prst="rtTriangl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a:t>a</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DIAPO TITRE">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a:xfrm>
            <a:off x="457200" y="6356350"/>
            <a:ext cx="2133600" cy="365125"/>
          </a:xfrm>
          <a:prstGeom prst="rect">
            <a:avLst/>
          </a:prstGeom>
        </p:spPr>
        <p:txBody>
          <a:bodyPr/>
          <a:lstStyle/>
          <a:p>
            <a:fld id="{9DFBEE23-5EED-F542-89AA-8B9766C70605}" type="datetimeFigureOut">
              <a:rPr lang="fr-FR" smtClean="0"/>
              <a:t>17/02/2021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DDB81CE-02B3-E544-957C-1F5F382CB706}" type="slidenum">
              <a:rPr lang="fr-FR" smtClean="0"/>
              <a:t>‹N°›</a:t>
            </a:fld>
            <a:endParaRPr lang="fr-FR"/>
          </a:p>
        </p:txBody>
      </p:sp>
      <p:grpSp>
        <p:nvGrpSpPr>
          <p:cNvPr id="11" name="Grouper 10"/>
          <p:cNvGrpSpPr/>
          <p:nvPr userDrawn="1"/>
        </p:nvGrpSpPr>
        <p:grpSpPr>
          <a:xfrm>
            <a:off x="0" y="3254056"/>
            <a:ext cx="9144000" cy="3603944"/>
            <a:chOff x="0" y="2633583"/>
            <a:chExt cx="9144002" cy="3974137"/>
          </a:xfrm>
        </p:grpSpPr>
        <p:sp>
          <p:nvSpPr>
            <p:cNvPr id="9" name="Triangle rectangle 8"/>
            <p:cNvSpPr/>
            <p:nvPr userDrawn="1"/>
          </p:nvSpPr>
          <p:spPr>
            <a:xfrm rot="16200000">
              <a:off x="3422821" y="886537"/>
              <a:ext cx="3974135" cy="7468227"/>
            </a:xfrm>
            <a:prstGeom prst="rtTriangle">
              <a:avLst/>
            </a:prstGeom>
            <a:solidFill>
              <a:srgbClr val="D3D1B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7" name="Triangle rectangle 6"/>
            <p:cNvSpPr/>
            <p:nvPr userDrawn="1"/>
          </p:nvSpPr>
          <p:spPr>
            <a:xfrm>
              <a:off x="0" y="4139019"/>
              <a:ext cx="4875827" cy="2468701"/>
            </a:xfrm>
            <a:prstGeom prst="rtTriangle">
              <a:avLst/>
            </a:prstGeom>
            <a:solidFill>
              <a:srgbClr val="E0DED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8" name="Triangle isocèle 7"/>
            <p:cNvSpPr/>
            <p:nvPr userDrawn="1"/>
          </p:nvSpPr>
          <p:spPr>
            <a:xfrm>
              <a:off x="1572914" y="5786856"/>
              <a:ext cx="3308997" cy="820864"/>
            </a:xfrm>
            <a:prstGeom prst="triangle">
              <a:avLst>
                <a:gd name="adj" fmla="val 50267"/>
              </a:avLst>
            </a:prstGeom>
            <a:solidFill>
              <a:srgbClr val="EA5B0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grpSp>
      <p:sp>
        <p:nvSpPr>
          <p:cNvPr id="2" name="Titre 1"/>
          <p:cNvSpPr>
            <a:spLocks noGrp="1"/>
          </p:cNvSpPr>
          <p:nvPr userDrawn="1">
            <p:ph type="ctrTitle" hasCustomPrompt="1"/>
          </p:nvPr>
        </p:nvSpPr>
        <p:spPr>
          <a:xfrm>
            <a:off x="685800" y="860290"/>
            <a:ext cx="7635222" cy="1470025"/>
          </a:xfrm>
          <a:prstGeom prst="rect">
            <a:avLst/>
          </a:prstGeom>
        </p:spPr>
        <p:txBody>
          <a:bodyPr>
            <a:noAutofit/>
          </a:bodyPr>
          <a:lstStyle>
            <a:lvl1pPr algn="l">
              <a:defRPr sz="4800">
                <a:solidFill>
                  <a:srgbClr val="FF6600"/>
                </a:solidFill>
              </a:defRPr>
            </a:lvl1pPr>
          </a:lstStyle>
          <a:p>
            <a:r>
              <a:rPr lang="fr-FR" dirty="0"/>
              <a:t>CLIQUEZ ET MODIFIEZ</a:t>
            </a:r>
            <a:br>
              <a:rPr lang="fr-FR" dirty="0"/>
            </a:br>
            <a:r>
              <a:rPr lang="fr-FR" dirty="0"/>
              <a:t>LE TITRE</a:t>
            </a:r>
          </a:p>
        </p:txBody>
      </p:sp>
      <p:sp>
        <p:nvSpPr>
          <p:cNvPr id="3" name="Sous-titre 2"/>
          <p:cNvSpPr>
            <a:spLocks noGrp="1"/>
          </p:cNvSpPr>
          <p:nvPr userDrawn="1">
            <p:ph type="subTitle" idx="1"/>
          </p:nvPr>
        </p:nvSpPr>
        <p:spPr>
          <a:xfrm>
            <a:off x="685800" y="2518374"/>
            <a:ext cx="7635222" cy="1752600"/>
          </a:xfrm>
          <a:prstGeom prst="rect">
            <a:avLst/>
          </a:prstGeom>
        </p:spPr>
        <p:txBody>
          <a:bodyPr/>
          <a:lstStyle>
            <a:lvl1pPr marL="0" indent="0" algn="l">
              <a:buNone/>
              <a:defRPr>
                <a:solidFill>
                  <a:schemeClr val="bg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dirty="0"/>
              <a:t>Cliquez pour modifier le style des sous-titres du masque</a:t>
            </a:r>
          </a:p>
        </p:txBody>
      </p:sp>
      <p:sp>
        <p:nvSpPr>
          <p:cNvPr id="12" name="Espace réservé du texte 11"/>
          <p:cNvSpPr>
            <a:spLocks noGrp="1"/>
          </p:cNvSpPr>
          <p:nvPr>
            <p:ph type="body" sz="quarter" idx="13" hasCustomPrompt="1"/>
          </p:nvPr>
        </p:nvSpPr>
        <p:spPr>
          <a:xfrm>
            <a:off x="606419" y="4964231"/>
            <a:ext cx="4262147" cy="300037"/>
          </a:xfrm>
          <a:prstGeom prst="rect">
            <a:avLst/>
          </a:prstGeom>
        </p:spPr>
        <p:txBody>
          <a:bodyPr vert="horz"/>
          <a:lstStyle>
            <a:lvl1pPr marL="0" indent="0">
              <a:buNone/>
              <a:defRPr sz="1800">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fr-FR" dirty="0"/>
              <a:t>Autre mention : Nom, confidentiel</a:t>
            </a:r>
            <a:r>
              <a:rPr lang="mr-IN" dirty="0"/>
              <a:t>…</a:t>
            </a:r>
            <a:endParaRPr lang="fr-FR" dirty="0"/>
          </a:p>
        </p:txBody>
      </p:sp>
      <p:pic>
        <p:nvPicPr>
          <p:cNvPr id="15" name="Image 14" descr="LOGO-VS-1920x1080.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942651" y="5591142"/>
            <a:ext cx="2744149" cy="765208"/>
          </a:xfrm>
          <a:prstGeom prst="rect">
            <a:avLst/>
          </a:prstGeom>
        </p:spPr>
      </p:pic>
    </p:spTree>
    <p:extLst>
      <p:ext uri="{BB962C8B-B14F-4D97-AF65-F5344CB8AC3E}">
        <p14:creationId xmlns:p14="http://schemas.microsoft.com/office/powerpoint/2010/main" val="30454710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 VIERGE">
    <p:spTree>
      <p:nvGrpSpPr>
        <p:cNvPr id="1" name=""/>
        <p:cNvGrpSpPr/>
        <p:nvPr/>
      </p:nvGrpSpPr>
      <p:grpSpPr>
        <a:xfrm>
          <a:off x="0" y="0"/>
          <a:ext cx="0" cy="0"/>
          <a:chOff x="0" y="0"/>
          <a:chExt cx="0" cy="0"/>
        </a:xfrm>
      </p:grpSpPr>
      <p:sp>
        <p:nvSpPr>
          <p:cNvPr id="4" name="Espace réservé du pied de page 3"/>
          <p:cNvSpPr>
            <a:spLocks noGrp="1"/>
          </p:cNvSpPr>
          <p:nvPr>
            <p:ph type="ftr" sz="quarter" idx="11"/>
          </p:nvPr>
        </p:nvSpPr>
        <p:spPr/>
        <p:txBody>
          <a:bodyPr/>
          <a:lstStyle>
            <a:lvl1pPr>
              <a:defRPr>
                <a:solidFill>
                  <a:srgbClr val="604831"/>
                </a:solidFill>
              </a:defRPr>
            </a:lvl1pPr>
          </a:lstStyle>
          <a:p>
            <a:endParaRPr lang="fr-FR" dirty="0"/>
          </a:p>
        </p:txBody>
      </p:sp>
      <p:sp>
        <p:nvSpPr>
          <p:cNvPr id="5" name="Espace réservé du numéro de diapositive 4"/>
          <p:cNvSpPr>
            <a:spLocks noGrp="1"/>
          </p:cNvSpPr>
          <p:nvPr>
            <p:ph type="sldNum" sz="quarter" idx="12"/>
          </p:nvPr>
        </p:nvSpPr>
        <p:spPr/>
        <p:txBody>
          <a:bodyPr/>
          <a:lstStyle>
            <a:lvl1pPr>
              <a:defRPr>
                <a:solidFill>
                  <a:srgbClr val="604831"/>
                </a:solidFill>
              </a:defRPr>
            </a:lvl1pPr>
          </a:lstStyle>
          <a:p>
            <a:fld id="{9DDB81CE-02B3-E544-957C-1F5F382CB706}" type="slidenum">
              <a:rPr lang="fr-FR" smtClean="0"/>
              <a:pPr/>
              <a:t>‹N°›</a:t>
            </a:fld>
            <a:endParaRPr lang="fr-FR" dirty="0"/>
          </a:p>
        </p:txBody>
      </p:sp>
      <p:sp>
        <p:nvSpPr>
          <p:cNvPr id="7" name="Triangle rectangle 6"/>
          <p:cNvSpPr/>
          <p:nvPr userDrawn="1"/>
        </p:nvSpPr>
        <p:spPr>
          <a:xfrm rot="13500000">
            <a:off x="-481777" y="583969"/>
            <a:ext cx="963551" cy="963551"/>
          </a:xfrm>
          <a:prstGeom prst="rtTriangle">
            <a:avLst/>
          </a:prstGeom>
          <a:solidFill>
            <a:srgbClr val="EA5B0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9" name="Espace réservé du texte 8"/>
          <p:cNvSpPr>
            <a:spLocks noGrp="1"/>
          </p:cNvSpPr>
          <p:nvPr>
            <p:ph type="body" sz="quarter" idx="13" hasCustomPrompt="1"/>
          </p:nvPr>
        </p:nvSpPr>
        <p:spPr>
          <a:xfrm>
            <a:off x="1050925" y="674979"/>
            <a:ext cx="7489825" cy="871361"/>
          </a:xfrm>
          <a:prstGeom prst="rect">
            <a:avLst/>
          </a:prstGeom>
        </p:spPr>
        <p:txBody>
          <a:bodyPr vert="horz"/>
          <a:lstStyle>
            <a:lvl1pPr marL="0" indent="0">
              <a:buNone/>
              <a:defRPr sz="3200">
                <a:solidFill>
                  <a:srgbClr val="FF6600"/>
                </a:solidFill>
              </a:defRPr>
            </a:lvl1pPr>
          </a:lstStyle>
          <a:p>
            <a:pPr lvl="0"/>
            <a:r>
              <a:rPr lang="fr-FR" dirty="0"/>
              <a:t>TITRE</a:t>
            </a:r>
          </a:p>
        </p:txBody>
      </p:sp>
      <p:sp>
        <p:nvSpPr>
          <p:cNvPr id="3" name="Espace réservé du texte 2"/>
          <p:cNvSpPr>
            <a:spLocks noGrp="1"/>
          </p:cNvSpPr>
          <p:nvPr>
            <p:ph type="body" sz="quarter" idx="14"/>
          </p:nvPr>
        </p:nvSpPr>
        <p:spPr>
          <a:xfrm>
            <a:off x="1050925" y="1681163"/>
            <a:ext cx="7489825" cy="4314825"/>
          </a:xfrm>
          <a:prstGeom prst="rect">
            <a:avLst/>
          </a:prstGeom>
        </p:spPr>
        <p:txBody>
          <a:bodyPr vert="horz"/>
          <a:lstStyle>
            <a:lvl1pPr marL="0" indent="0">
              <a:buNone/>
              <a:defRPr sz="1800">
                <a:solidFill>
                  <a:schemeClr val="bg2"/>
                </a:solidFill>
              </a:defRPr>
            </a:lvl1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30469358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HAPITRE/SOUS-TITRE">
    <p:spTree>
      <p:nvGrpSpPr>
        <p:cNvPr id="1" name=""/>
        <p:cNvGrpSpPr/>
        <p:nvPr/>
      </p:nvGrpSpPr>
      <p:grpSpPr>
        <a:xfrm>
          <a:off x="0" y="0"/>
          <a:ext cx="0" cy="0"/>
          <a:chOff x="0" y="0"/>
          <a:chExt cx="0" cy="0"/>
        </a:xfrm>
      </p:grpSpPr>
      <p:sp>
        <p:nvSpPr>
          <p:cNvPr id="13" name="Espace réservé du pied de page 12"/>
          <p:cNvSpPr>
            <a:spLocks noGrp="1"/>
          </p:cNvSpPr>
          <p:nvPr>
            <p:ph type="ftr" sz="quarter" idx="11"/>
          </p:nvPr>
        </p:nvSpPr>
        <p:spPr/>
        <p:txBody>
          <a:bodyPr/>
          <a:lstStyle/>
          <a:p>
            <a:endParaRPr lang="fr-FR" dirty="0"/>
          </a:p>
        </p:txBody>
      </p:sp>
      <p:sp>
        <p:nvSpPr>
          <p:cNvPr id="14" name="Espace réservé du numéro de diapositive 13"/>
          <p:cNvSpPr>
            <a:spLocks noGrp="1"/>
          </p:cNvSpPr>
          <p:nvPr>
            <p:ph type="sldNum" sz="quarter" idx="12"/>
          </p:nvPr>
        </p:nvSpPr>
        <p:spPr/>
        <p:txBody>
          <a:bodyPr/>
          <a:lstStyle/>
          <a:p>
            <a:fld id="{66BFD719-6146-CA41-8C13-F086C79EEAB9}" type="slidenum">
              <a:rPr lang="fr-FR" smtClean="0"/>
              <a:pPr/>
              <a:t>‹N°›</a:t>
            </a:fld>
            <a:endParaRPr lang="fr-FR" dirty="0"/>
          </a:p>
        </p:txBody>
      </p:sp>
    </p:spTree>
    <p:extLst>
      <p:ext uri="{BB962C8B-B14F-4D97-AF65-F5344CB8AC3E}">
        <p14:creationId xmlns:p14="http://schemas.microsoft.com/office/powerpoint/2010/main" val="37258229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UTRE CHAPITRE">
    <p:spTree>
      <p:nvGrpSpPr>
        <p:cNvPr id="1" name=""/>
        <p:cNvGrpSpPr/>
        <p:nvPr/>
      </p:nvGrpSpPr>
      <p:grpSpPr>
        <a:xfrm>
          <a:off x="0" y="0"/>
          <a:ext cx="0" cy="0"/>
          <a:chOff x="0" y="0"/>
          <a:chExt cx="0" cy="0"/>
        </a:xfrm>
      </p:grpSpPr>
    </p:spTree>
    <p:extLst>
      <p:ext uri="{BB962C8B-B14F-4D97-AF65-F5344CB8AC3E}">
        <p14:creationId xmlns:p14="http://schemas.microsoft.com/office/powerpoint/2010/main" val="1674106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APO TEXTE">
    <p:spTree>
      <p:nvGrpSpPr>
        <p:cNvPr id="1" name=""/>
        <p:cNvGrpSpPr/>
        <p:nvPr/>
      </p:nvGrpSpPr>
      <p:grpSpPr>
        <a:xfrm>
          <a:off x="0" y="0"/>
          <a:ext cx="0" cy="0"/>
          <a:chOff x="0" y="0"/>
          <a:chExt cx="0" cy="0"/>
        </a:xfrm>
      </p:grpSpPr>
    </p:spTree>
    <p:extLst>
      <p:ext uri="{BB962C8B-B14F-4D97-AF65-F5344CB8AC3E}">
        <p14:creationId xmlns:p14="http://schemas.microsoft.com/office/powerpoint/2010/main" val="20156407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APO-TEXTE">
    <p:spTree>
      <p:nvGrpSpPr>
        <p:cNvPr id="1" name=""/>
        <p:cNvGrpSpPr/>
        <p:nvPr/>
      </p:nvGrpSpPr>
      <p:grpSpPr>
        <a:xfrm>
          <a:off x="0" y="0"/>
          <a:ext cx="0" cy="0"/>
          <a:chOff x="0" y="0"/>
          <a:chExt cx="0" cy="0"/>
        </a:xfrm>
      </p:grpSpPr>
    </p:spTree>
    <p:extLst>
      <p:ext uri="{BB962C8B-B14F-4D97-AF65-F5344CB8AC3E}">
        <p14:creationId xmlns:p14="http://schemas.microsoft.com/office/powerpoint/2010/main" val="17179485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98019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rgbClr val="604831"/>
                </a:solidFill>
              </a:defRPr>
            </a:lvl1pPr>
          </a:lstStyle>
          <a:p>
            <a:endParaRPr lang="fr-FR" dirty="0"/>
          </a:p>
        </p:txBody>
      </p:sp>
      <p:sp>
        <p:nvSpPr>
          <p:cNvPr id="6" name="Espace réservé du numéro de diapositive 5"/>
          <p:cNvSpPr>
            <a:spLocks noGrp="1"/>
          </p:cNvSpPr>
          <p:nvPr>
            <p:ph type="sldNum" sz="quarter" idx="4"/>
          </p:nvPr>
        </p:nvSpPr>
        <p:spPr>
          <a:xfrm>
            <a:off x="405750" y="6356350"/>
            <a:ext cx="2133600" cy="365125"/>
          </a:xfrm>
          <a:prstGeom prst="rect">
            <a:avLst/>
          </a:prstGeom>
        </p:spPr>
        <p:txBody>
          <a:bodyPr vert="horz" lIns="91440" tIns="45720" rIns="91440" bIns="45720" rtlCol="0" anchor="ctr"/>
          <a:lstStyle>
            <a:lvl1pPr algn="l">
              <a:defRPr sz="1200">
                <a:solidFill>
                  <a:srgbClr val="604831"/>
                </a:solidFill>
              </a:defRPr>
            </a:lvl1pPr>
          </a:lstStyle>
          <a:p>
            <a:fld id="{66BFD719-6146-CA41-8C13-F086C79EEAB9}" type="slidenum">
              <a:rPr lang="fr-FR" smtClean="0"/>
              <a:pPr/>
              <a:t>‹N°›</a:t>
            </a:fld>
            <a:endParaRPr lang="fr-FR" dirty="0"/>
          </a:p>
        </p:txBody>
      </p:sp>
      <p:sp>
        <p:nvSpPr>
          <p:cNvPr id="7" name="Triangle rectangle 6"/>
          <p:cNvSpPr/>
          <p:nvPr/>
        </p:nvSpPr>
        <p:spPr>
          <a:xfrm flipH="1">
            <a:off x="6862603" y="4824081"/>
            <a:ext cx="2290213" cy="2042737"/>
          </a:xfrm>
          <a:prstGeom prst="rtTriangle">
            <a:avLst/>
          </a:prstGeom>
          <a:solidFill>
            <a:srgbClr val="E1DED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8" name="Image 7" descr="LOGO-VS-1920x1080.png"/>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7717386" y="6272911"/>
            <a:ext cx="1217142" cy="339401"/>
          </a:xfrm>
          <a:prstGeom prst="rect">
            <a:avLst/>
          </a:prstGeom>
        </p:spPr>
      </p:pic>
    </p:spTree>
    <p:extLst>
      <p:ext uri="{BB962C8B-B14F-4D97-AF65-F5344CB8AC3E}">
        <p14:creationId xmlns:p14="http://schemas.microsoft.com/office/powerpoint/2010/main" val="183821888"/>
      </p:ext>
    </p:extLst>
  </p:cSld>
  <p:clrMap bg1="lt1" tx1="dk1" bg2="lt2" tx2="dk2" accent1="accent1" accent2="accent2" accent3="accent3" accent4="accent4" accent5="accent5" accent6="accent6" hlink="hlink" folHlink="folHlink"/>
  <p:sldLayoutIdLst>
    <p:sldLayoutId id="2147483676" r:id="rId1"/>
    <p:sldLayoutId id="2147483675" r:id="rId2"/>
    <p:sldLayoutId id="2147483662" r:id="rId3"/>
    <p:sldLayoutId id="2147483661" r:id="rId4"/>
    <p:sldLayoutId id="2147483664" r:id="rId5"/>
    <p:sldLayoutId id="2147483665" r:id="rId6"/>
    <p:sldLayoutId id="2147483666" r:id="rId7"/>
    <p:sldLayoutId id="2147483667" r:id="rId8"/>
  </p:sldLayoutIdLst>
  <p:txStyles>
    <p:titleStyle>
      <a:lvl1pPr algn="l" defTabSz="457200" rtl="0" eaLnBrk="1" latinLnBrk="0" hangingPunct="1">
        <a:spcBef>
          <a:spcPct val="0"/>
        </a:spcBef>
        <a:buNone/>
        <a:defRPr sz="5400" kern="1200">
          <a:solidFill>
            <a:srgbClr val="FF6600"/>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17.emf"/></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47065" y="2541545"/>
            <a:ext cx="4249870" cy="1186512"/>
          </a:xfrm>
          <a:prstGeom prst="rect">
            <a:avLst/>
          </a:prstGeom>
        </p:spPr>
      </p:pic>
    </p:spTree>
    <p:extLst>
      <p:ext uri="{BB962C8B-B14F-4D97-AF65-F5344CB8AC3E}">
        <p14:creationId xmlns:p14="http://schemas.microsoft.com/office/powerpoint/2010/main" val="7061798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9423" y="3037578"/>
            <a:ext cx="1027863" cy="930895"/>
          </a:xfrm>
          <a:prstGeom prst="rect">
            <a:avLst/>
          </a:prstGeom>
        </p:spPr>
      </p:pic>
      <p:pic>
        <p:nvPicPr>
          <p:cNvPr id="4" name="Imag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5862" y="561823"/>
            <a:ext cx="1034326" cy="982611"/>
          </a:xfrm>
          <a:prstGeom prst="rect">
            <a:avLst/>
          </a:prstGeom>
        </p:spPr>
      </p:pic>
      <p:sp>
        <p:nvSpPr>
          <p:cNvPr id="9" name="ZoneTexte 8"/>
          <p:cNvSpPr txBox="1"/>
          <p:nvPr/>
        </p:nvSpPr>
        <p:spPr>
          <a:xfrm>
            <a:off x="1842206" y="607742"/>
            <a:ext cx="6844593" cy="2062103"/>
          </a:xfrm>
          <a:prstGeom prst="rect">
            <a:avLst/>
          </a:prstGeom>
          <a:noFill/>
        </p:spPr>
        <p:txBody>
          <a:bodyPr wrap="square" rtlCol="0">
            <a:spAutoFit/>
          </a:bodyPr>
          <a:lstStyle/>
          <a:p>
            <a:pPr lvl="0">
              <a:defRPr/>
            </a:pPr>
            <a:r>
              <a:rPr lang="fr-FR" altLang="fr-FR" sz="1600" b="1" dirty="0">
                <a:solidFill>
                  <a:srgbClr val="EB5B0C"/>
                </a:solidFill>
                <a:latin typeface="Arial" panose="020B0604020202020204" pitchFamily="34" charset="0"/>
                <a:cs typeface="Arial" panose="020B0604020202020204" pitchFamily="34" charset="0"/>
              </a:rPr>
              <a:t>DENTAIRE</a:t>
            </a:r>
            <a:endParaRPr lang="fr-FR" sz="1600" dirty="0">
              <a:solidFill>
                <a:srgbClr val="EB5B0C"/>
              </a:solidFill>
            </a:endParaRPr>
          </a:p>
          <a:p>
            <a:pPr>
              <a:defRPr/>
            </a:pPr>
            <a:r>
              <a:rPr lang="fr-FR" sz="1600" dirty="0">
                <a:solidFill>
                  <a:schemeClr val="bg2"/>
                </a:solidFill>
              </a:rPr>
              <a:t>Un forfait qui prend en charge les frais dentaires régis par le contrat responsable avec des renforcements de prises en charge pour les inlay-onlay à 200% et les prothèses dentaire remboursées par le RO à 125%</a:t>
            </a:r>
          </a:p>
          <a:p>
            <a:pPr>
              <a:defRPr/>
            </a:pPr>
            <a:r>
              <a:rPr lang="fr-FR" sz="1600" dirty="0">
                <a:solidFill>
                  <a:schemeClr val="bg2"/>
                </a:solidFill>
              </a:rPr>
              <a:t>+ 400€/prothèses.</a:t>
            </a:r>
          </a:p>
          <a:p>
            <a:pPr>
              <a:defRPr/>
            </a:pPr>
            <a:endParaRPr lang="fr-FR" sz="1600" dirty="0">
              <a:solidFill>
                <a:schemeClr val="bg2"/>
              </a:solidFill>
            </a:endParaRPr>
          </a:p>
          <a:p>
            <a:pPr>
              <a:defRPr/>
            </a:pPr>
            <a:r>
              <a:rPr lang="fr-FR" sz="1600" b="1" dirty="0">
                <a:solidFill>
                  <a:srgbClr val="EB5B0C"/>
                </a:solidFill>
              </a:rPr>
              <a:t>Le +</a:t>
            </a:r>
          </a:p>
          <a:p>
            <a:pPr>
              <a:defRPr/>
            </a:pPr>
            <a:r>
              <a:rPr lang="fr-FR" sz="1600" dirty="0">
                <a:solidFill>
                  <a:schemeClr val="bg2"/>
                </a:solidFill>
              </a:rPr>
              <a:t>Un forfait implantologie à 350€/an (pas de remboursement RO).</a:t>
            </a:r>
          </a:p>
        </p:txBody>
      </p:sp>
      <p:cxnSp>
        <p:nvCxnSpPr>
          <p:cNvPr id="15" name="Connecteur droit 14"/>
          <p:cNvCxnSpPr/>
          <p:nvPr/>
        </p:nvCxnSpPr>
        <p:spPr>
          <a:xfrm>
            <a:off x="3006969" y="831973"/>
            <a:ext cx="5679831" cy="0"/>
          </a:xfrm>
          <a:prstGeom prst="line">
            <a:avLst/>
          </a:prstGeom>
          <a:ln w="13970">
            <a:solidFill>
              <a:srgbClr val="EB5B0C"/>
            </a:solidFill>
            <a:prstDash val="dash"/>
          </a:ln>
          <a:effectLst/>
        </p:spPr>
        <p:style>
          <a:lnRef idx="2">
            <a:schemeClr val="accent1"/>
          </a:lnRef>
          <a:fillRef idx="0">
            <a:schemeClr val="accent1"/>
          </a:fillRef>
          <a:effectRef idx="1">
            <a:schemeClr val="accent1"/>
          </a:effectRef>
          <a:fontRef idx="minor">
            <a:schemeClr val="tx1"/>
          </a:fontRef>
        </p:style>
      </p:cxnSp>
      <p:cxnSp>
        <p:nvCxnSpPr>
          <p:cNvPr id="29" name="Connecteur droit 28"/>
          <p:cNvCxnSpPr/>
          <p:nvPr/>
        </p:nvCxnSpPr>
        <p:spPr>
          <a:xfrm>
            <a:off x="1935968" y="2795588"/>
            <a:ext cx="6750831" cy="0"/>
          </a:xfrm>
          <a:prstGeom prst="line">
            <a:avLst/>
          </a:prstGeom>
          <a:ln w="13970">
            <a:solidFill>
              <a:srgbClr val="EB5B0C"/>
            </a:solidFill>
            <a:prstDash val="dash"/>
          </a:ln>
          <a:effectLst/>
        </p:spPr>
        <p:style>
          <a:lnRef idx="2">
            <a:schemeClr val="accent1"/>
          </a:lnRef>
          <a:fillRef idx="0">
            <a:schemeClr val="accent1"/>
          </a:fillRef>
          <a:effectRef idx="1">
            <a:schemeClr val="accent1"/>
          </a:effectRef>
          <a:fontRef idx="minor">
            <a:schemeClr val="tx1"/>
          </a:fontRef>
        </p:style>
      </p:cxnSp>
      <p:sp>
        <p:nvSpPr>
          <p:cNvPr id="16" name="ZoneTexte 15"/>
          <p:cNvSpPr txBox="1"/>
          <p:nvPr/>
        </p:nvSpPr>
        <p:spPr>
          <a:xfrm>
            <a:off x="1842205" y="3063321"/>
            <a:ext cx="6844593" cy="3046988"/>
          </a:xfrm>
          <a:prstGeom prst="rect">
            <a:avLst/>
          </a:prstGeom>
          <a:noFill/>
        </p:spPr>
        <p:txBody>
          <a:bodyPr wrap="square" rtlCol="0">
            <a:spAutoFit/>
          </a:bodyPr>
          <a:lstStyle/>
          <a:p>
            <a:pPr lvl="0">
              <a:defRPr/>
            </a:pPr>
            <a:r>
              <a:rPr lang="fr-FR" altLang="fr-FR" sz="1600" b="1" dirty="0">
                <a:solidFill>
                  <a:srgbClr val="EB5B0C"/>
                </a:solidFill>
                <a:latin typeface="Arial" panose="020B0604020202020204" pitchFamily="34" charset="0"/>
                <a:cs typeface="Arial" panose="020B0604020202020204" pitchFamily="34" charset="0"/>
              </a:rPr>
              <a:t>AUTRES</a:t>
            </a:r>
            <a:endParaRPr lang="fr-FR" sz="1600" dirty="0">
              <a:solidFill>
                <a:srgbClr val="EB5B0C"/>
              </a:solidFill>
            </a:endParaRPr>
          </a:p>
          <a:p>
            <a:pPr>
              <a:defRPr/>
            </a:pPr>
            <a:r>
              <a:rPr lang="fr-FR" sz="1600" dirty="0">
                <a:solidFill>
                  <a:schemeClr val="bg2"/>
                </a:solidFill>
              </a:rPr>
              <a:t>D’autres prestations de confort sont prises en charge par la garantie comme les appareillages et prothèses médicales (100% + 200€/an),</a:t>
            </a:r>
          </a:p>
          <a:p>
            <a:pPr>
              <a:defRPr/>
            </a:pPr>
            <a:r>
              <a:rPr lang="fr-FR" sz="1600" dirty="0">
                <a:solidFill>
                  <a:schemeClr val="bg2"/>
                </a:solidFill>
              </a:rPr>
              <a:t>les prothèses auditives classe 2 (100% + 400€/an), les frais de cures thermales </a:t>
            </a:r>
            <a:r>
              <a:rPr lang="fr-FR" sz="1600" spc="-30" dirty="0">
                <a:solidFill>
                  <a:schemeClr val="bg2"/>
                </a:solidFill>
              </a:rPr>
              <a:t>(200%, hors hébergement) et la prise en charge de vaccins non remboursés</a:t>
            </a:r>
          </a:p>
          <a:p>
            <a:pPr>
              <a:defRPr/>
            </a:pPr>
            <a:r>
              <a:rPr lang="fr-FR" sz="1600" dirty="0">
                <a:solidFill>
                  <a:schemeClr val="bg2"/>
                </a:solidFill>
              </a:rPr>
              <a:t>par le RO et sevrage tabagique (70€/an).</a:t>
            </a:r>
          </a:p>
          <a:p>
            <a:pPr>
              <a:defRPr/>
            </a:pPr>
            <a:endParaRPr lang="fr-FR" sz="1600" dirty="0">
              <a:solidFill>
                <a:schemeClr val="bg2"/>
              </a:solidFill>
            </a:endParaRPr>
          </a:p>
          <a:p>
            <a:pPr>
              <a:defRPr/>
            </a:pPr>
            <a:r>
              <a:rPr lang="fr-FR" sz="1600" b="1" dirty="0">
                <a:solidFill>
                  <a:srgbClr val="EB5B0C"/>
                </a:solidFill>
              </a:rPr>
              <a:t>Le +</a:t>
            </a:r>
          </a:p>
          <a:p>
            <a:pPr>
              <a:defRPr/>
            </a:pPr>
            <a:r>
              <a:rPr lang="fr-FR" sz="1600" dirty="0">
                <a:solidFill>
                  <a:schemeClr val="bg2"/>
                </a:solidFill>
              </a:rPr>
              <a:t>Un forfait médecines douces qui prend en charge  à hauteur de 100€/an </a:t>
            </a:r>
            <a:r>
              <a:rPr lang="fr-FR" sz="1600" spc="-20" dirty="0">
                <a:solidFill>
                  <a:schemeClr val="bg2"/>
                </a:solidFill>
              </a:rPr>
              <a:t>les frais d’ostéopathes, pédicure-podologue, homéopathe, acupuncteur, sophrologue…</a:t>
            </a:r>
          </a:p>
        </p:txBody>
      </p:sp>
      <p:cxnSp>
        <p:nvCxnSpPr>
          <p:cNvPr id="17" name="Connecteur droit 16"/>
          <p:cNvCxnSpPr/>
          <p:nvPr/>
        </p:nvCxnSpPr>
        <p:spPr>
          <a:xfrm>
            <a:off x="2813538" y="3287552"/>
            <a:ext cx="5873261" cy="0"/>
          </a:xfrm>
          <a:prstGeom prst="line">
            <a:avLst/>
          </a:prstGeom>
          <a:ln w="13970">
            <a:solidFill>
              <a:srgbClr val="EB5B0C"/>
            </a:solidFill>
            <a:prstDash val="dash"/>
          </a:ln>
          <a:effectLst/>
        </p:spPr>
        <p:style>
          <a:lnRef idx="2">
            <a:schemeClr val="accent1"/>
          </a:lnRef>
          <a:fillRef idx="0">
            <a:schemeClr val="accent1"/>
          </a:fillRef>
          <a:effectRef idx="1">
            <a:schemeClr val="accent1"/>
          </a:effectRef>
          <a:fontRef idx="minor">
            <a:schemeClr val="tx1"/>
          </a:fontRef>
        </p:style>
      </p:cxnSp>
      <p:cxnSp>
        <p:nvCxnSpPr>
          <p:cNvPr id="18" name="Connecteur droit 17"/>
          <p:cNvCxnSpPr/>
          <p:nvPr/>
        </p:nvCxnSpPr>
        <p:spPr>
          <a:xfrm>
            <a:off x="1935967" y="5982352"/>
            <a:ext cx="5924356" cy="0"/>
          </a:xfrm>
          <a:prstGeom prst="line">
            <a:avLst/>
          </a:prstGeom>
          <a:ln w="13970">
            <a:solidFill>
              <a:srgbClr val="EB5B0C"/>
            </a:solidFill>
            <a:prstDash val="dash"/>
          </a:ln>
          <a:effectLst/>
        </p:spPr>
        <p:style>
          <a:lnRef idx="2">
            <a:schemeClr val="accent1"/>
          </a:lnRef>
          <a:fillRef idx="0">
            <a:schemeClr val="accent1"/>
          </a:fillRef>
          <a:effectRef idx="1">
            <a:schemeClr val="accent1"/>
          </a:effectRef>
          <a:fontRef idx="minor">
            <a:schemeClr val="tx1"/>
          </a:fontRef>
        </p:style>
      </p:cxnSp>
      <p:sp>
        <p:nvSpPr>
          <p:cNvPr id="12" name="Rectangle 11"/>
          <p:cNvSpPr/>
          <p:nvPr/>
        </p:nvSpPr>
        <p:spPr>
          <a:xfrm>
            <a:off x="0" y="213735"/>
            <a:ext cx="749423" cy="181728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649204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9798" y="563959"/>
            <a:ext cx="1048404" cy="991218"/>
          </a:xfrm>
          <a:prstGeom prst="rect">
            <a:avLst/>
          </a:prstGeom>
        </p:spPr>
      </p:pic>
      <p:sp>
        <p:nvSpPr>
          <p:cNvPr id="9" name="ZoneTexte 8"/>
          <p:cNvSpPr txBox="1"/>
          <p:nvPr/>
        </p:nvSpPr>
        <p:spPr>
          <a:xfrm>
            <a:off x="1842206" y="607742"/>
            <a:ext cx="6844593" cy="4278094"/>
          </a:xfrm>
          <a:prstGeom prst="rect">
            <a:avLst/>
          </a:prstGeom>
          <a:noFill/>
        </p:spPr>
        <p:txBody>
          <a:bodyPr wrap="square" rtlCol="0">
            <a:spAutoFit/>
          </a:bodyPr>
          <a:lstStyle/>
          <a:p>
            <a:pPr lvl="0">
              <a:defRPr/>
            </a:pPr>
            <a:r>
              <a:rPr lang="fr-FR" altLang="fr-FR" sz="1600" b="1" dirty="0">
                <a:solidFill>
                  <a:srgbClr val="EB5B0C"/>
                </a:solidFill>
                <a:latin typeface="Arial" panose="020B0604020202020204" pitchFamily="34" charset="0"/>
                <a:cs typeface="Arial" panose="020B0604020202020204" pitchFamily="34" charset="0"/>
              </a:rPr>
              <a:t>SERVICES</a:t>
            </a:r>
            <a:endParaRPr lang="fr-FR" sz="1600" dirty="0">
              <a:solidFill>
                <a:srgbClr val="EB5B0C"/>
              </a:solidFill>
            </a:endParaRPr>
          </a:p>
          <a:p>
            <a:pPr>
              <a:defRPr/>
            </a:pPr>
            <a:r>
              <a:rPr lang="fr-FR" sz="1600" dirty="0">
                <a:solidFill>
                  <a:schemeClr val="bg2"/>
                </a:solidFill>
              </a:rPr>
              <a:t>Cette garantie propose une assistance gratuite, disponible 24h/24, 7j/7 qui permet de bénéficier notamment suite à une hospitalisation d’une aide à domicile, du portage des médicaments, d’un accompagnement personnalisé à la vie quotidienne… </a:t>
            </a:r>
          </a:p>
          <a:p>
            <a:pPr>
              <a:defRPr/>
            </a:pPr>
            <a:endParaRPr lang="fr-FR" sz="1600" dirty="0">
              <a:solidFill>
                <a:schemeClr val="bg2"/>
              </a:solidFill>
            </a:endParaRPr>
          </a:p>
          <a:p>
            <a:pPr>
              <a:defRPr/>
            </a:pPr>
            <a:r>
              <a:rPr lang="fr-FR" sz="1600" dirty="0">
                <a:solidFill>
                  <a:schemeClr val="bg2"/>
                </a:solidFill>
              </a:rPr>
              <a:t>La garantie dispose également de la </a:t>
            </a:r>
            <a:r>
              <a:rPr lang="fr-FR" sz="1600" b="1" dirty="0">
                <a:solidFill>
                  <a:schemeClr val="bg2"/>
                </a:solidFill>
              </a:rPr>
              <a:t>téléconsultation médicale</a:t>
            </a:r>
            <a:r>
              <a:rPr lang="fr-FR" sz="1600" dirty="0">
                <a:solidFill>
                  <a:schemeClr val="bg2"/>
                </a:solidFill>
              </a:rPr>
              <a:t>,</a:t>
            </a:r>
          </a:p>
          <a:p>
            <a:pPr>
              <a:defRPr/>
            </a:pPr>
            <a:r>
              <a:rPr lang="fr-FR" sz="1600" dirty="0">
                <a:solidFill>
                  <a:schemeClr val="bg2"/>
                </a:solidFill>
              </a:rPr>
              <a:t>ce service est gratuit et accessible 7j/7, il permet de bénéficier de consultations médicales à distance auprès de généralistes et spécialistes (dermatologue, gynécologue, psychologue…), service disponible par mail, téléphone et </a:t>
            </a:r>
            <a:r>
              <a:rPr lang="fr-FR" sz="1600" dirty="0" err="1">
                <a:solidFill>
                  <a:schemeClr val="bg2"/>
                </a:solidFill>
              </a:rPr>
              <a:t>viso</a:t>
            </a:r>
            <a:r>
              <a:rPr lang="fr-FR" sz="1600" dirty="0">
                <a:solidFill>
                  <a:schemeClr val="bg2"/>
                </a:solidFill>
              </a:rPr>
              <a:t> en France et depuis l’étranger.</a:t>
            </a:r>
          </a:p>
          <a:p>
            <a:pPr>
              <a:defRPr/>
            </a:pPr>
            <a:endParaRPr lang="fr-FR" sz="1600" dirty="0">
              <a:solidFill>
                <a:schemeClr val="bg2"/>
              </a:solidFill>
            </a:endParaRPr>
          </a:p>
          <a:p>
            <a:pPr>
              <a:defRPr/>
            </a:pPr>
            <a:r>
              <a:rPr lang="fr-FR" sz="1600" dirty="0">
                <a:solidFill>
                  <a:schemeClr val="bg2"/>
                </a:solidFill>
              </a:rPr>
              <a:t>Disponible également gratuitement, l’accès au service </a:t>
            </a:r>
            <a:r>
              <a:rPr lang="fr-FR" sz="1600" b="1" dirty="0">
                <a:solidFill>
                  <a:schemeClr val="bg2"/>
                </a:solidFill>
              </a:rPr>
              <a:t>SIMPLISANTÉ</a:t>
            </a:r>
            <a:r>
              <a:rPr lang="fr-FR" sz="1600" dirty="0">
                <a:solidFill>
                  <a:schemeClr val="bg2"/>
                </a:solidFill>
              </a:rPr>
              <a:t>.</a:t>
            </a:r>
          </a:p>
          <a:p>
            <a:pPr>
              <a:defRPr/>
            </a:pPr>
            <a:r>
              <a:rPr lang="fr-FR" sz="1600" dirty="0">
                <a:solidFill>
                  <a:schemeClr val="bg2"/>
                </a:solidFill>
              </a:rPr>
              <a:t>Ce service est une plateforme d’aide en ligne qui permet d’allier vie privée/vie pro, vous aider à préparer votre retraite en combinant vie privée et bien être, vous accompagner face à une situation compliquée (décès, perte d’autonomie…)</a:t>
            </a:r>
          </a:p>
        </p:txBody>
      </p:sp>
      <p:cxnSp>
        <p:nvCxnSpPr>
          <p:cNvPr id="15" name="Connecteur droit 14"/>
          <p:cNvCxnSpPr/>
          <p:nvPr/>
        </p:nvCxnSpPr>
        <p:spPr>
          <a:xfrm>
            <a:off x="2998177" y="831973"/>
            <a:ext cx="5688623" cy="0"/>
          </a:xfrm>
          <a:prstGeom prst="line">
            <a:avLst/>
          </a:prstGeom>
          <a:ln w="13970">
            <a:solidFill>
              <a:srgbClr val="EB5B0C"/>
            </a:solidFill>
            <a:prstDash val="dash"/>
          </a:ln>
          <a:effectLst/>
        </p:spPr>
        <p:style>
          <a:lnRef idx="2">
            <a:schemeClr val="accent1"/>
          </a:lnRef>
          <a:fillRef idx="0">
            <a:schemeClr val="accent1"/>
          </a:fillRef>
          <a:effectRef idx="1">
            <a:schemeClr val="accent1"/>
          </a:effectRef>
          <a:fontRef idx="minor">
            <a:schemeClr val="tx1"/>
          </a:fontRef>
        </p:style>
      </p:cxnSp>
      <p:cxnSp>
        <p:nvCxnSpPr>
          <p:cNvPr id="29" name="Connecteur droit 28"/>
          <p:cNvCxnSpPr/>
          <p:nvPr/>
        </p:nvCxnSpPr>
        <p:spPr>
          <a:xfrm>
            <a:off x="1935968" y="4920639"/>
            <a:ext cx="6750831" cy="0"/>
          </a:xfrm>
          <a:prstGeom prst="line">
            <a:avLst/>
          </a:prstGeom>
          <a:ln w="13970">
            <a:solidFill>
              <a:srgbClr val="EB5B0C"/>
            </a:solidFill>
            <a:prstDash val="dash"/>
          </a:ln>
          <a:effectLst/>
        </p:spPr>
        <p:style>
          <a:lnRef idx="2">
            <a:schemeClr val="accent1"/>
          </a:lnRef>
          <a:fillRef idx="0">
            <a:schemeClr val="accent1"/>
          </a:fillRef>
          <a:effectRef idx="1">
            <a:schemeClr val="accent1"/>
          </a:effectRef>
          <a:fontRef idx="minor">
            <a:schemeClr val="tx1"/>
          </a:fontRef>
        </p:style>
      </p:cxnSp>
      <p:sp>
        <p:nvSpPr>
          <p:cNvPr id="12" name="Rectangle 11"/>
          <p:cNvSpPr/>
          <p:nvPr/>
        </p:nvSpPr>
        <p:spPr>
          <a:xfrm>
            <a:off x="0" y="213735"/>
            <a:ext cx="749423" cy="181728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5847677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a:t>COTISATIONS 2021</a:t>
            </a:r>
          </a:p>
        </p:txBody>
      </p:sp>
      <p:sp>
        <p:nvSpPr>
          <p:cNvPr id="3" name="Sous-titre 2"/>
          <p:cNvSpPr>
            <a:spLocks noGrp="1"/>
          </p:cNvSpPr>
          <p:nvPr>
            <p:ph type="subTitle" idx="1"/>
          </p:nvPr>
        </p:nvSpPr>
        <p:spPr>
          <a:xfrm>
            <a:off x="685800" y="2023074"/>
            <a:ext cx="7635222" cy="2198014"/>
          </a:xfrm>
        </p:spPr>
        <p:txBody>
          <a:bodyPr/>
          <a:lstStyle/>
          <a:p>
            <a:pPr>
              <a:spcBef>
                <a:spcPct val="0"/>
              </a:spcBef>
              <a:defRPr/>
            </a:pPr>
            <a:endParaRPr lang="fr-FR" altLang="fr-FR" sz="1800" b="1" dirty="0"/>
          </a:p>
          <a:p>
            <a:pPr>
              <a:spcBef>
                <a:spcPct val="0"/>
              </a:spcBef>
              <a:defRPr/>
            </a:pPr>
            <a:r>
              <a:rPr lang="fr-FR" altLang="fr-FR" sz="1800" dirty="0"/>
              <a:t>Pour une personne seule </a:t>
            </a:r>
            <a:r>
              <a:rPr lang="fr-FR" altLang="fr-FR" sz="1800" b="1" dirty="0"/>
              <a:t>: 107,60 € mensuel.</a:t>
            </a:r>
            <a:endParaRPr lang="fr-FR" altLang="fr-FR" sz="1800" dirty="0"/>
          </a:p>
          <a:p>
            <a:pPr>
              <a:spcBef>
                <a:spcPct val="0"/>
              </a:spcBef>
              <a:defRPr/>
            </a:pPr>
            <a:endParaRPr lang="fr-FR" altLang="fr-FR" sz="1800" dirty="0"/>
          </a:p>
          <a:p>
            <a:pPr>
              <a:spcBef>
                <a:spcPct val="0"/>
              </a:spcBef>
              <a:defRPr/>
            </a:pPr>
            <a:r>
              <a:rPr lang="fr-FR" altLang="fr-FR" sz="1800" dirty="0"/>
              <a:t>Pour un couple : </a:t>
            </a:r>
            <a:r>
              <a:rPr lang="fr-FR" altLang="fr-FR" sz="1800" b="1" dirty="0"/>
              <a:t>199,07 € mensuel.</a:t>
            </a:r>
          </a:p>
          <a:p>
            <a:pPr>
              <a:spcBef>
                <a:spcPct val="0"/>
              </a:spcBef>
              <a:defRPr/>
            </a:pPr>
            <a:endParaRPr lang="fr-FR" altLang="fr-FR" sz="1800" dirty="0"/>
          </a:p>
          <a:p>
            <a:pPr>
              <a:spcBef>
                <a:spcPct val="0"/>
              </a:spcBef>
              <a:defRPr/>
            </a:pPr>
            <a:r>
              <a:rPr lang="fr-FR" altLang="fr-FR" sz="1800" dirty="0"/>
              <a:t>Pour une famille : </a:t>
            </a:r>
            <a:r>
              <a:rPr lang="fr-FR" altLang="fr-FR" sz="1800" b="1" dirty="0"/>
              <a:t>314,22 € mensuel.</a:t>
            </a:r>
          </a:p>
          <a:p>
            <a:pPr>
              <a:spcBef>
                <a:spcPct val="0"/>
              </a:spcBef>
              <a:defRPr/>
            </a:pPr>
            <a:endParaRPr lang="fr-FR" altLang="fr-FR" sz="1800" dirty="0"/>
          </a:p>
          <a:p>
            <a:pPr>
              <a:spcBef>
                <a:spcPct val="0"/>
              </a:spcBef>
              <a:defRPr/>
            </a:pPr>
            <a:r>
              <a:rPr lang="fr-FR" altLang="fr-FR" sz="1800" b="1" dirty="0">
                <a:solidFill>
                  <a:schemeClr val="tx2"/>
                </a:solidFill>
              </a:rPr>
              <a:t>Le tarif est identique pour toute la France</a:t>
            </a:r>
          </a:p>
          <a:p>
            <a:pPr>
              <a:spcBef>
                <a:spcPct val="0"/>
              </a:spcBef>
              <a:defRPr/>
            </a:pPr>
            <a:r>
              <a:rPr lang="fr-FR" altLang="fr-FR" sz="1800" b="1" dirty="0">
                <a:solidFill>
                  <a:schemeClr val="tx2"/>
                </a:solidFill>
              </a:rPr>
              <a:t>Il n’y a pas de possibilité de moduler les garanties proposées</a:t>
            </a:r>
            <a:endParaRPr lang="fr-FR" altLang="fr-FR" sz="1800" dirty="0">
              <a:solidFill>
                <a:schemeClr val="tx2"/>
              </a:solidFill>
            </a:endParaRPr>
          </a:p>
          <a:p>
            <a:pPr>
              <a:spcBef>
                <a:spcPct val="0"/>
              </a:spcBef>
              <a:defRPr/>
            </a:pPr>
            <a:endParaRPr lang="fr-FR" altLang="fr-FR" sz="1800" dirty="0"/>
          </a:p>
          <a:p>
            <a:endParaRPr lang="fr-FR" sz="1800" dirty="0"/>
          </a:p>
        </p:txBody>
      </p:sp>
    </p:spTree>
    <p:extLst>
      <p:ext uri="{BB962C8B-B14F-4D97-AF65-F5344CB8AC3E}">
        <p14:creationId xmlns:p14="http://schemas.microsoft.com/office/powerpoint/2010/main" val="8473878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541313"/>
            <a:ext cx="7635222" cy="1064203"/>
          </a:xfrm>
        </p:spPr>
        <p:txBody>
          <a:bodyPr/>
          <a:lstStyle/>
          <a:p>
            <a:r>
              <a:rPr lang="fr-FR" sz="9600" b="1" dirty="0">
                <a:solidFill>
                  <a:srgbClr val="E1DED2">
                    <a:alpha val="44000"/>
                  </a:srgbClr>
                </a:solidFill>
              </a:rPr>
              <a:t>3</a:t>
            </a:r>
            <a:endParaRPr lang="fr-FR" sz="9600" dirty="0">
              <a:solidFill>
                <a:srgbClr val="E1DED2">
                  <a:alpha val="44000"/>
                </a:srgbClr>
              </a:solidFill>
            </a:endParaRPr>
          </a:p>
        </p:txBody>
      </p:sp>
      <p:sp>
        <p:nvSpPr>
          <p:cNvPr id="8" name="Titre 1"/>
          <p:cNvSpPr txBox="1">
            <a:spLocks/>
          </p:cNvSpPr>
          <p:nvPr/>
        </p:nvSpPr>
        <p:spPr>
          <a:xfrm>
            <a:off x="792012" y="1131911"/>
            <a:ext cx="7635222" cy="1470025"/>
          </a:xfrm>
          <a:prstGeom prst="rect">
            <a:avLst/>
          </a:prstGeom>
        </p:spPr>
        <p:txBody>
          <a:bodyPr>
            <a:noAutofit/>
          </a:bodyPr>
          <a:lstStyle>
            <a:lvl1pPr algn="l" defTabSz="457200" rtl="0" eaLnBrk="1" latinLnBrk="0" hangingPunct="1">
              <a:spcBef>
                <a:spcPct val="0"/>
              </a:spcBef>
              <a:buNone/>
              <a:defRPr sz="4800" kern="1200">
                <a:solidFill>
                  <a:srgbClr val="FF6600"/>
                </a:solidFill>
                <a:latin typeface="+mj-lt"/>
                <a:ea typeface="+mj-ea"/>
                <a:cs typeface="+mj-cs"/>
              </a:defRPr>
            </a:lvl1pPr>
          </a:lstStyle>
          <a:p>
            <a:pPr algn="ctr"/>
            <a:r>
              <a:rPr lang="fr-FR" b="1" dirty="0">
                <a:solidFill>
                  <a:schemeClr val="bg2"/>
                </a:solidFill>
              </a:rPr>
              <a:t>EXEMPLES</a:t>
            </a:r>
            <a:r>
              <a:rPr lang="fr-FR" dirty="0"/>
              <a:t> </a:t>
            </a:r>
            <a:br>
              <a:rPr lang="fr-FR" dirty="0"/>
            </a:br>
            <a:r>
              <a:rPr lang="fr-FR" b="1" dirty="0">
                <a:solidFill>
                  <a:schemeClr val="bg2"/>
                </a:solidFill>
              </a:rPr>
              <a:t>DE REMBOURSEMENTS</a:t>
            </a:r>
            <a:endParaRPr lang="fr-FR" sz="4000" b="1" dirty="0">
              <a:solidFill>
                <a:schemeClr val="bg2"/>
              </a:solidFill>
            </a:endParaRPr>
          </a:p>
        </p:txBody>
      </p:sp>
    </p:spTree>
    <p:extLst>
      <p:ext uri="{BB962C8B-B14F-4D97-AF65-F5344CB8AC3E}">
        <p14:creationId xmlns:p14="http://schemas.microsoft.com/office/powerpoint/2010/main" val="19415701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6975" y="2379721"/>
            <a:ext cx="1057625" cy="986252"/>
          </a:xfrm>
          <a:prstGeom prst="rect">
            <a:avLst/>
          </a:prstGeom>
        </p:spPr>
      </p:pic>
      <p:sp>
        <p:nvSpPr>
          <p:cNvPr id="7" name="Espace réservé du texte 1"/>
          <p:cNvSpPr>
            <a:spLocks noGrp="1"/>
          </p:cNvSpPr>
          <p:nvPr>
            <p:ph type="body" sz="quarter" idx="13"/>
          </p:nvPr>
        </p:nvSpPr>
        <p:spPr>
          <a:xfrm>
            <a:off x="915106" y="624403"/>
            <a:ext cx="7903579" cy="1626428"/>
          </a:xfrm>
        </p:spPr>
        <p:txBody>
          <a:bodyPr/>
          <a:lstStyle/>
          <a:p>
            <a:r>
              <a:rPr lang="fr-FR" b="1" dirty="0"/>
              <a:t>La visite chez le généraliste                  </a:t>
            </a:r>
            <a:r>
              <a:rPr lang="fr-FR" dirty="0"/>
              <a:t>ne pratiquant pas de dépassement d’honoraires</a:t>
            </a:r>
          </a:p>
        </p:txBody>
      </p:sp>
      <p:sp>
        <p:nvSpPr>
          <p:cNvPr id="9" name="ZoneTexte 8"/>
          <p:cNvSpPr txBox="1"/>
          <p:nvPr/>
        </p:nvSpPr>
        <p:spPr>
          <a:xfrm>
            <a:off x="1842206" y="2990968"/>
            <a:ext cx="6879763" cy="3231654"/>
          </a:xfrm>
          <a:prstGeom prst="rect">
            <a:avLst/>
          </a:prstGeom>
          <a:noFill/>
        </p:spPr>
        <p:txBody>
          <a:bodyPr wrap="square" rtlCol="0">
            <a:spAutoFit/>
          </a:bodyPr>
          <a:lstStyle/>
          <a:p>
            <a:pPr marL="0" lvl="1">
              <a:defRPr/>
            </a:pPr>
            <a:r>
              <a:rPr lang="fr-FR" altLang="fr-FR" sz="2000" dirty="0">
                <a:solidFill>
                  <a:srgbClr val="6A4E30"/>
                </a:solidFill>
                <a:latin typeface="Arial" panose="020B0604020202020204" pitchFamily="34" charset="0"/>
                <a:cs typeface="Arial" panose="020B0604020202020204" pitchFamily="34" charset="0"/>
              </a:rPr>
              <a:t>    </a:t>
            </a:r>
            <a:r>
              <a:rPr lang="fr-FR" altLang="fr-FR" sz="2400" dirty="0">
                <a:solidFill>
                  <a:srgbClr val="6A4E30"/>
                </a:solidFill>
                <a:latin typeface="Arial" panose="020B0604020202020204" pitchFamily="34" charset="0"/>
                <a:cs typeface="Arial" panose="020B0604020202020204" pitchFamily="34" charset="0"/>
              </a:rPr>
              <a:t>25,00 €      </a:t>
            </a:r>
            <a:r>
              <a:rPr lang="fr-FR" altLang="fr-FR" sz="1600" dirty="0">
                <a:solidFill>
                  <a:srgbClr val="6A4E30"/>
                </a:solidFill>
                <a:latin typeface="Arial" panose="020B0604020202020204" pitchFamily="34" charset="0"/>
                <a:cs typeface="Arial" panose="020B0604020202020204" pitchFamily="34" charset="0"/>
              </a:rPr>
              <a:t>Prix de la consultation</a:t>
            </a:r>
          </a:p>
          <a:p>
            <a:pPr marL="0" lvl="1">
              <a:defRPr/>
            </a:pPr>
            <a:endParaRPr lang="fr-FR" altLang="fr-FR" sz="1600" dirty="0">
              <a:solidFill>
                <a:srgbClr val="6A4E30"/>
              </a:solidFill>
              <a:latin typeface="Arial" panose="020B0604020202020204" pitchFamily="34" charset="0"/>
              <a:cs typeface="Arial" panose="020B0604020202020204" pitchFamily="34" charset="0"/>
            </a:endParaRPr>
          </a:p>
          <a:p>
            <a:pPr marL="285750" lvl="1" indent="-285750">
              <a:buFontTx/>
              <a:buChar char="-"/>
              <a:defRPr/>
            </a:pPr>
            <a:r>
              <a:rPr lang="fr-FR" altLang="fr-FR" sz="2400" dirty="0">
                <a:solidFill>
                  <a:srgbClr val="6A4E30"/>
                </a:solidFill>
                <a:latin typeface="Arial" panose="020B0604020202020204" pitchFamily="34" charset="0"/>
                <a:cs typeface="Arial" panose="020B0604020202020204" pitchFamily="34" charset="0"/>
              </a:rPr>
              <a:t>16,50 €      </a:t>
            </a:r>
            <a:r>
              <a:rPr lang="fr-FR" altLang="fr-FR" sz="1600" dirty="0">
                <a:solidFill>
                  <a:srgbClr val="6A4E30"/>
                </a:solidFill>
                <a:latin typeface="Arial" panose="020B0604020202020204" pitchFamily="34" charset="0"/>
                <a:cs typeface="Arial" panose="020B0604020202020204" pitchFamily="34" charset="0"/>
              </a:rPr>
              <a:t>Remboursement Sécurité sociale</a:t>
            </a:r>
          </a:p>
          <a:p>
            <a:pPr marL="0" lvl="1">
              <a:defRPr/>
            </a:pPr>
            <a:r>
              <a:rPr lang="fr-FR" altLang="fr-FR" sz="1600" dirty="0">
                <a:solidFill>
                  <a:srgbClr val="6A4E30"/>
                </a:solidFill>
                <a:latin typeface="Arial" panose="020B0604020202020204" pitchFamily="34" charset="0"/>
                <a:cs typeface="Arial" panose="020B0604020202020204" pitchFamily="34" charset="0"/>
              </a:rPr>
              <a:t>                                (après retrait de la participation forfaitaire de 1€)</a:t>
            </a:r>
          </a:p>
          <a:p>
            <a:pPr marL="285750" lvl="1" indent="-285750">
              <a:buFontTx/>
              <a:buChar char="-"/>
              <a:defRPr/>
            </a:pPr>
            <a:r>
              <a:rPr lang="fr-FR" altLang="fr-FR" sz="2400" dirty="0">
                <a:solidFill>
                  <a:srgbClr val="6A4E30"/>
                </a:solidFill>
                <a:latin typeface="Arial" panose="020B0604020202020204" pitchFamily="34" charset="0"/>
                <a:cs typeface="Arial" panose="020B0604020202020204" pitchFamily="34" charset="0"/>
              </a:rPr>
              <a:t>  7,50 €      </a:t>
            </a:r>
            <a:r>
              <a:rPr lang="fr-FR" altLang="fr-FR" sz="1600" dirty="0">
                <a:solidFill>
                  <a:srgbClr val="6A4E30"/>
                </a:solidFill>
                <a:latin typeface="Arial" panose="020B0604020202020204" pitchFamily="34" charset="0"/>
                <a:cs typeface="Arial" panose="020B0604020202020204" pitchFamily="34" charset="0"/>
              </a:rPr>
              <a:t>Remboursement VIASANTÉ</a:t>
            </a:r>
          </a:p>
          <a:p>
            <a:pPr marL="285750" lvl="1" indent="-285750">
              <a:buFontTx/>
              <a:buChar char="-"/>
              <a:defRPr/>
            </a:pPr>
            <a:endParaRPr lang="fr-FR" altLang="fr-FR" sz="1600" dirty="0">
              <a:solidFill>
                <a:srgbClr val="6A4E30"/>
              </a:solidFill>
              <a:latin typeface="Arial" panose="020B0604020202020204" pitchFamily="34" charset="0"/>
              <a:cs typeface="Arial" panose="020B0604020202020204" pitchFamily="34" charset="0"/>
            </a:endParaRPr>
          </a:p>
          <a:p>
            <a:pPr marL="0" lvl="1">
              <a:defRPr/>
            </a:pPr>
            <a:r>
              <a:rPr lang="fr-FR" altLang="fr-FR" sz="2400" b="1" dirty="0">
                <a:solidFill>
                  <a:srgbClr val="EB5B0C"/>
                </a:solidFill>
                <a:latin typeface="Arial" panose="020B0604020202020204" pitchFamily="34" charset="0"/>
                <a:cs typeface="Arial" panose="020B0604020202020204" pitchFamily="34" charset="0"/>
              </a:rPr>
              <a:t>      1,00 € </a:t>
            </a:r>
            <a:r>
              <a:rPr lang="fr-FR" altLang="fr-FR" sz="2000" dirty="0">
                <a:solidFill>
                  <a:srgbClr val="6A4E30"/>
                </a:solidFill>
                <a:latin typeface="Arial" panose="020B0604020202020204" pitchFamily="34" charset="0"/>
                <a:cs typeface="Arial" panose="020B0604020202020204" pitchFamily="34" charset="0"/>
              </a:rPr>
              <a:t>	</a:t>
            </a:r>
            <a:r>
              <a:rPr lang="fr-FR" altLang="fr-FR" sz="1600" dirty="0">
                <a:solidFill>
                  <a:srgbClr val="6A4E30"/>
                </a:solidFill>
                <a:latin typeface="Arial" panose="020B0604020202020204" pitchFamily="34" charset="0"/>
                <a:cs typeface="Arial" panose="020B0604020202020204" pitchFamily="34" charset="0"/>
              </a:rPr>
              <a:t>Reste à charge (dont 1€ de participation forfaitaire)</a:t>
            </a:r>
          </a:p>
          <a:p>
            <a:pPr marL="285750" lvl="1" indent="-285750">
              <a:buFontTx/>
              <a:buChar char="-"/>
              <a:defRPr/>
            </a:pPr>
            <a:endParaRPr lang="fr-FR" altLang="fr-FR" sz="2000" dirty="0">
              <a:solidFill>
                <a:srgbClr val="6A4E30"/>
              </a:solidFill>
              <a:latin typeface="Arial" panose="020B0604020202020204" pitchFamily="34" charset="0"/>
              <a:cs typeface="Arial" panose="020B0604020202020204" pitchFamily="34" charset="0"/>
            </a:endParaRPr>
          </a:p>
          <a:p>
            <a:pPr marL="285750" lvl="1" indent="-285750">
              <a:buFontTx/>
              <a:buChar char="-"/>
              <a:defRPr/>
            </a:pPr>
            <a:endParaRPr lang="fr-FR" altLang="fr-FR" sz="2000" dirty="0">
              <a:solidFill>
                <a:srgbClr val="6A4E30"/>
              </a:solidFill>
              <a:latin typeface="Arial" panose="020B0604020202020204" pitchFamily="34" charset="0"/>
              <a:cs typeface="Arial" panose="020B0604020202020204" pitchFamily="34" charset="0"/>
            </a:endParaRPr>
          </a:p>
          <a:p>
            <a:pPr>
              <a:defRPr/>
            </a:pPr>
            <a:endParaRPr lang="fr-FR" sz="2000" dirty="0">
              <a:solidFill>
                <a:schemeClr val="bg2"/>
              </a:solidFill>
            </a:endParaRPr>
          </a:p>
        </p:txBody>
      </p:sp>
      <p:cxnSp>
        <p:nvCxnSpPr>
          <p:cNvPr id="14" name="Connecteur droit 13"/>
          <p:cNvCxnSpPr/>
          <p:nvPr/>
        </p:nvCxnSpPr>
        <p:spPr>
          <a:xfrm>
            <a:off x="1842206" y="4789948"/>
            <a:ext cx="1516457" cy="0"/>
          </a:xfrm>
          <a:prstGeom prst="line">
            <a:avLst/>
          </a:prstGeom>
          <a:ln w="25400">
            <a:solidFill>
              <a:schemeClr val="bg2"/>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317315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Image 22"/>
          <p:cNvPicPr>
            <a:picLocks noChangeAspect="1"/>
          </p:cNvPicPr>
          <p:nvPr/>
        </p:nvPicPr>
        <p:blipFill>
          <a:blip r:embed="rId3"/>
          <a:stretch>
            <a:fillRect/>
          </a:stretch>
        </p:blipFill>
        <p:spPr>
          <a:xfrm>
            <a:off x="804651" y="2463430"/>
            <a:ext cx="927100" cy="850900"/>
          </a:xfrm>
          <a:prstGeom prst="rect">
            <a:avLst/>
          </a:prstGeom>
        </p:spPr>
      </p:pic>
      <p:sp>
        <p:nvSpPr>
          <p:cNvPr id="7" name="Espace réservé du texte 1"/>
          <p:cNvSpPr>
            <a:spLocks noGrp="1"/>
          </p:cNvSpPr>
          <p:nvPr>
            <p:ph type="body" sz="quarter" idx="13"/>
          </p:nvPr>
        </p:nvSpPr>
        <p:spPr>
          <a:xfrm>
            <a:off x="915106" y="624403"/>
            <a:ext cx="8228894" cy="1626428"/>
          </a:xfrm>
        </p:spPr>
        <p:txBody>
          <a:bodyPr/>
          <a:lstStyle/>
          <a:p>
            <a:r>
              <a:rPr lang="fr-FR" b="1" spc="-70" dirty="0"/>
              <a:t>La visite chez le généraliste correspondant </a:t>
            </a:r>
            <a:r>
              <a:rPr lang="fr-FR" dirty="0"/>
              <a:t>adhérent aux dispositifs de pratique tarifaire maîtrisée (DPTM)</a:t>
            </a:r>
          </a:p>
        </p:txBody>
      </p:sp>
      <p:sp>
        <p:nvSpPr>
          <p:cNvPr id="9" name="ZoneTexte 8"/>
          <p:cNvSpPr txBox="1"/>
          <p:nvPr/>
        </p:nvSpPr>
        <p:spPr>
          <a:xfrm>
            <a:off x="1842206" y="2990968"/>
            <a:ext cx="6879763" cy="3231654"/>
          </a:xfrm>
          <a:prstGeom prst="rect">
            <a:avLst/>
          </a:prstGeom>
          <a:noFill/>
        </p:spPr>
        <p:txBody>
          <a:bodyPr wrap="square" rtlCol="0">
            <a:spAutoFit/>
          </a:bodyPr>
          <a:lstStyle/>
          <a:p>
            <a:pPr marL="0" lvl="1">
              <a:defRPr/>
            </a:pPr>
            <a:r>
              <a:rPr lang="fr-FR" altLang="fr-FR" sz="2000" dirty="0">
                <a:solidFill>
                  <a:srgbClr val="6A4E30"/>
                </a:solidFill>
                <a:latin typeface="Arial" panose="020B0604020202020204" pitchFamily="34" charset="0"/>
                <a:cs typeface="Arial" panose="020B0604020202020204" pitchFamily="34" charset="0"/>
              </a:rPr>
              <a:t>    </a:t>
            </a:r>
            <a:r>
              <a:rPr lang="fr-FR" altLang="fr-FR" sz="2400" dirty="0">
                <a:solidFill>
                  <a:srgbClr val="6A4E30"/>
                </a:solidFill>
                <a:latin typeface="Arial" panose="020B0604020202020204" pitchFamily="34" charset="0"/>
                <a:cs typeface="Arial" panose="020B0604020202020204" pitchFamily="34" charset="0"/>
              </a:rPr>
              <a:t>90,00 €      </a:t>
            </a:r>
            <a:r>
              <a:rPr lang="fr-FR" altLang="fr-FR" sz="1600" dirty="0">
                <a:solidFill>
                  <a:srgbClr val="6A4E30"/>
                </a:solidFill>
                <a:latin typeface="Arial" panose="020B0604020202020204" pitchFamily="34" charset="0"/>
                <a:cs typeface="Arial" panose="020B0604020202020204" pitchFamily="34" charset="0"/>
              </a:rPr>
              <a:t>Prix de la consultation</a:t>
            </a:r>
          </a:p>
          <a:p>
            <a:pPr marL="0" lvl="1">
              <a:defRPr/>
            </a:pPr>
            <a:endParaRPr lang="fr-FR" altLang="fr-FR" sz="1600" dirty="0">
              <a:solidFill>
                <a:srgbClr val="6A4E30"/>
              </a:solidFill>
              <a:latin typeface="Arial" panose="020B0604020202020204" pitchFamily="34" charset="0"/>
              <a:cs typeface="Arial" panose="020B0604020202020204" pitchFamily="34" charset="0"/>
            </a:endParaRPr>
          </a:p>
          <a:p>
            <a:pPr marL="285750" lvl="1" indent="-285750">
              <a:buFontTx/>
              <a:buChar char="-"/>
              <a:defRPr/>
            </a:pPr>
            <a:r>
              <a:rPr lang="fr-FR" altLang="fr-FR" sz="2400" dirty="0">
                <a:solidFill>
                  <a:srgbClr val="6A4E30"/>
                </a:solidFill>
                <a:latin typeface="Arial" panose="020B0604020202020204" pitchFamily="34" charset="0"/>
                <a:cs typeface="Arial" panose="020B0604020202020204" pitchFamily="34" charset="0"/>
              </a:rPr>
              <a:t>20,00 €      </a:t>
            </a:r>
            <a:r>
              <a:rPr lang="fr-FR" altLang="fr-FR" sz="1600" dirty="0">
                <a:solidFill>
                  <a:srgbClr val="6A4E30"/>
                </a:solidFill>
                <a:latin typeface="Arial" panose="020B0604020202020204" pitchFamily="34" charset="0"/>
                <a:cs typeface="Arial" panose="020B0604020202020204" pitchFamily="34" charset="0"/>
              </a:rPr>
              <a:t>Remboursement Sécurité sociale</a:t>
            </a:r>
          </a:p>
          <a:p>
            <a:pPr marL="0" lvl="1">
              <a:defRPr/>
            </a:pPr>
            <a:r>
              <a:rPr lang="fr-FR" altLang="fr-FR" sz="1600" dirty="0">
                <a:solidFill>
                  <a:srgbClr val="6A4E30"/>
                </a:solidFill>
                <a:latin typeface="Arial" panose="020B0604020202020204" pitchFamily="34" charset="0"/>
                <a:cs typeface="Arial" panose="020B0604020202020204" pitchFamily="34" charset="0"/>
              </a:rPr>
              <a:t>                                (après retrait de la participation forfaitaire de 1€)</a:t>
            </a:r>
          </a:p>
          <a:p>
            <a:pPr marL="285750" lvl="1" indent="-285750">
              <a:buFontTx/>
              <a:buChar char="-"/>
              <a:defRPr/>
            </a:pPr>
            <a:r>
              <a:rPr lang="fr-FR" altLang="fr-FR" sz="2400" dirty="0">
                <a:solidFill>
                  <a:srgbClr val="6A4E30"/>
                </a:solidFill>
                <a:latin typeface="Arial" panose="020B0604020202020204" pitchFamily="34" charset="0"/>
                <a:cs typeface="Arial" panose="020B0604020202020204" pitchFamily="34" charset="0"/>
              </a:rPr>
              <a:t>45,00 €      </a:t>
            </a:r>
            <a:r>
              <a:rPr lang="fr-FR" altLang="fr-FR" sz="1600" dirty="0">
                <a:solidFill>
                  <a:srgbClr val="6A4E30"/>
                </a:solidFill>
                <a:latin typeface="Arial" panose="020B0604020202020204" pitchFamily="34" charset="0"/>
                <a:cs typeface="Arial" panose="020B0604020202020204" pitchFamily="34" charset="0"/>
              </a:rPr>
              <a:t>Remboursement VIASANTÉ</a:t>
            </a:r>
          </a:p>
          <a:p>
            <a:pPr marL="285750" lvl="1" indent="-285750">
              <a:buFontTx/>
              <a:buChar char="-"/>
              <a:defRPr/>
            </a:pPr>
            <a:endParaRPr lang="fr-FR" altLang="fr-FR" sz="1600" dirty="0">
              <a:solidFill>
                <a:srgbClr val="6A4E30"/>
              </a:solidFill>
              <a:latin typeface="Arial" panose="020B0604020202020204" pitchFamily="34" charset="0"/>
              <a:cs typeface="Arial" panose="020B0604020202020204" pitchFamily="34" charset="0"/>
            </a:endParaRPr>
          </a:p>
          <a:p>
            <a:pPr marL="0" lvl="1">
              <a:defRPr/>
            </a:pPr>
            <a:r>
              <a:rPr lang="fr-FR" altLang="fr-FR" sz="2400" b="1" dirty="0">
                <a:solidFill>
                  <a:srgbClr val="EB5B0C"/>
                </a:solidFill>
                <a:latin typeface="Arial" panose="020B0604020202020204" pitchFamily="34" charset="0"/>
                <a:cs typeface="Arial" panose="020B0604020202020204" pitchFamily="34" charset="0"/>
              </a:rPr>
              <a:t>    25,00 € </a:t>
            </a:r>
            <a:r>
              <a:rPr lang="fr-FR" altLang="fr-FR" sz="2000" dirty="0">
                <a:solidFill>
                  <a:srgbClr val="6A4E30"/>
                </a:solidFill>
                <a:latin typeface="Arial" panose="020B0604020202020204" pitchFamily="34" charset="0"/>
                <a:cs typeface="Arial" panose="020B0604020202020204" pitchFamily="34" charset="0"/>
              </a:rPr>
              <a:t>	</a:t>
            </a:r>
            <a:r>
              <a:rPr lang="fr-FR" altLang="fr-FR" sz="1600" dirty="0">
                <a:solidFill>
                  <a:srgbClr val="6A4E30"/>
                </a:solidFill>
                <a:latin typeface="Arial" panose="020B0604020202020204" pitchFamily="34" charset="0"/>
                <a:cs typeface="Arial" panose="020B0604020202020204" pitchFamily="34" charset="0"/>
              </a:rPr>
              <a:t>Reste à charge (dont 1€ de participation forfaitaire)</a:t>
            </a:r>
          </a:p>
          <a:p>
            <a:pPr marL="285750" lvl="1" indent="-285750">
              <a:buFontTx/>
              <a:buChar char="-"/>
              <a:defRPr/>
            </a:pPr>
            <a:endParaRPr lang="fr-FR" altLang="fr-FR" sz="2000" dirty="0">
              <a:solidFill>
                <a:srgbClr val="6A4E30"/>
              </a:solidFill>
              <a:latin typeface="Arial" panose="020B0604020202020204" pitchFamily="34" charset="0"/>
              <a:cs typeface="Arial" panose="020B0604020202020204" pitchFamily="34" charset="0"/>
            </a:endParaRPr>
          </a:p>
          <a:p>
            <a:pPr marL="285750" lvl="1" indent="-285750">
              <a:buFontTx/>
              <a:buChar char="-"/>
              <a:defRPr/>
            </a:pPr>
            <a:endParaRPr lang="fr-FR" altLang="fr-FR" sz="2000" dirty="0">
              <a:solidFill>
                <a:srgbClr val="6A4E30"/>
              </a:solidFill>
              <a:latin typeface="Arial" panose="020B0604020202020204" pitchFamily="34" charset="0"/>
              <a:cs typeface="Arial" panose="020B0604020202020204" pitchFamily="34" charset="0"/>
            </a:endParaRPr>
          </a:p>
          <a:p>
            <a:pPr>
              <a:defRPr/>
            </a:pPr>
            <a:endParaRPr lang="fr-FR" sz="2000" dirty="0">
              <a:solidFill>
                <a:schemeClr val="bg2"/>
              </a:solidFill>
            </a:endParaRPr>
          </a:p>
        </p:txBody>
      </p:sp>
      <p:cxnSp>
        <p:nvCxnSpPr>
          <p:cNvPr id="14" name="Connecteur droit 13"/>
          <p:cNvCxnSpPr/>
          <p:nvPr/>
        </p:nvCxnSpPr>
        <p:spPr>
          <a:xfrm>
            <a:off x="1842206" y="4789948"/>
            <a:ext cx="1516457" cy="0"/>
          </a:xfrm>
          <a:prstGeom prst="line">
            <a:avLst/>
          </a:prstGeom>
          <a:ln w="25400">
            <a:solidFill>
              <a:schemeClr val="bg2"/>
            </a:solidFill>
          </a:ln>
          <a:effectLst/>
        </p:spPr>
        <p:style>
          <a:lnRef idx="2">
            <a:schemeClr val="accent1"/>
          </a:lnRef>
          <a:fillRef idx="0">
            <a:schemeClr val="accent1"/>
          </a:fillRef>
          <a:effectRef idx="1">
            <a:schemeClr val="accent1"/>
          </a:effectRef>
          <a:fontRef idx="minor">
            <a:schemeClr val="tx1"/>
          </a:fontRef>
        </p:style>
      </p:cxnSp>
      <p:pic>
        <p:nvPicPr>
          <p:cNvPr id="17" name="Image 16"/>
          <p:cNvPicPr>
            <a:picLocks noChangeAspect="1"/>
          </p:cNvPicPr>
          <p:nvPr/>
        </p:nvPicPr>
        <p:blipFill>
          <a:blip r:embed="rId4"/>
          <a:stretch>
            <a:fillRect/>
          </a:stretch>
        </p:blipFill>
        <p:spPr>
          <a:xfrm>
            <a:off x="1066013" y="2562044"/>
            <a:ext cx="439186" cy="623361"/>
          </a:xfrm>
          <a:prstGeom prst="rect">
            <a:avLst/>
          </a:prstGeom>
        </p:spPr>
      </p:pic>
    </p:spTree>
    <p:extLst>
      <p:ext uri="{BB962C8B-B14F-4D97-AF65-F5344CB8AC3E}">
        <p14:creationId xmlns:p14="http://schemas.microsoft.com/office/powerpoint/2010/main" val="289623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1899" y="2411038"/>
            <a:ext cx="1104396" cy="956715"/>
          </a:xfrm>
          <a:prstGeom prst="rect">
            <a:avLst/>
          </a:prstGeom>
        </p:spPr>
      </p:pic>
      <p:sp>
        <p:nvSpPr>
          <p:cNvPr id="7" name="Espace réservé du texte 1"/>
          <p:cNvSpPr>
            <a:spLocks noGrp="1"/>
          </p:cNvSpPr>
          <p:nvPr>
            <p:ph type="body" sz="quarter" idx="13"/>
          </p:nvPr>
        </p:nvSpPr>
        <p:spPr>
          <a:xfrm>
            <a:off x="915106" y="624403"/>
            <a:ext cx="8475384" cy="1626428"/>
          </a:xfrm>
        </p:spPr>
        <p:txBody>
          <a:bodyPr/>
          <a:lstStyle/>
          <a:p>
            <a:r>
              <a:rPr lang="fr-FR" b="1" spc="-90" dirty="0"/>
              <a:t>La visite chez le cardiologue correspondant                  </a:t>
            </a:r>
            <a:r>
              <a:rPr lang="fr-FR" spc="-60" dirty="0"/>
              <a:t>sur avis médical du médecin traitant adhérent aux DPTM</a:t>
            </a:r>
          </a:p>
        </p:txBody>
      </p:sp>
      <p:sp>
        <p:nvSpPr>
          <p:cNvPr id="9" name="ZoneTexte 8"/>
          <p:cNvSpPr txBox="1"/>
          <p:nvPr/>
        </p:nvSpPr>
        <p:spPr>
          <a:xfrm>
            <a:off x="1842206" y="2990968"/>
            <a:ext cx="6879763" cy="3231654"/>
          </a:xfrm>
          <a:prstGeom prst="rect">
            <a:avLst/>
          </a:prstGeom>
          <a:noFill/>
        </p:spPr>
        <p:txBody>
          <a:bodyPr wrap="square" rtlCol="0">
            <a:spAutoFit/>
          </a:bodyPr>
          <a:lstStyle/>
          <a:p>
            <a:pPr marL="0" lvl="1">
              <a:defRPr/>
            </a:pPr>
            <a:r>
              <a:rPr lang="fr-FR" altLang="fr-FR" sz="2000" dirty="0">
                <a:solidFill>
                  <a:srgbClr val="6A4E30"/>
                </a:solidFill>
                <a:latin typeface="Arial" panose="020B0604020202020204" pitchFamily="34" charset="0"/>
                <a:cs typeface="Arial" panose="020B0604020202020204" pitchFamily="34" charset="0"/>
              </a:rPr>
              <a:t>    </a:t>
            </a:r>
            <a:r>
              <a:rPr lang="fr-FR" altLang="fr-FR" sz="2400" dirty="0">
                <a:solidFill>
                  <a:srgbClr val="6A4E30"/>
                </a:solidFill>
                <a:latin typeface="Arial" panose="020B0604020202020204" pitchFamily="34" charset="0"/>
                <a:cs typeface="Arial" panose="020B0604020202020204" pitchFamily="34" charset="0"/>
              </a:rPr>
              <a:t>90,00 €      </a:t>
            </a:r>
            <a:r>
              <a:rPr lang="fr-FR" altLang="fr-FR" sz="1600" dirty="0">
                <a:solidFill>
                  <a:srgbClr val="6A4E30"/>
                </a:solidFill>
                <a:latin typeface="Arial" panose="020B0604020202020204" pitchFamily="34" charset="0"/>
                <a:cs typeface="Arial" panose="020B0604020202020204" pitchFamily="34" charset="0"/>
              </a:rPr>
              <a:t>Prix de la consultation</a:t>
            </a:r>
          </a:p>
          <a:p>
            <a:pPr marL="0" lvl="1">
              <a:defRPr/>
            </a:pPr>
            <a:endParaRPr lang="fr-FR" altLang="fr-FR" sz="1600" dirty="0">
              <a:solidFill>
                <a:srgbClr val="6A4E30"/>
              </a:solidFill>
              <a:latin typeface="Arial" panose="020B0604020202020204" pitchFamily="34" charset="0"/>
              <a:cs typeface="Arial" panose="020B0604020202020204" pitchFamily="34" charset="0"/>
            </a:endParaRPr>
          </a:p>
          <a:p>
            <a:pPr marL="285750" lvl="1" indent="-285750">
              <a:buFontTx/>
              <a:buChar char="-"/>
              <a:defRPr/>
            </a:pPr>
            <a:r>
              <a:rPr lang="fr-FR" altLang="fr-FR" sz="2400" dirty="0">
                <a:solidFill>
                  <a:srgbClr val="6A4E30"/>
                </a:solidFill>
                <a:latin typeface="Arial" panose="020B0604020202020204" pitchFamily="34" charset="0"/>
                <a:cs typeface="Arial" panose="020B0604020202020204" pitchFamily="34" charset="0"/>
              </a:rPr>
              <a:t>34,70 €      </a:t>
            </a:r>
            <a:r>
              <a:rPr lang="fr-FR" altLang="fr-FR" sz="1600" dirty="0">
                <a:solidFill>
                  <a:srgbClr val="6A4E30"/>
                </a:solidFill>
                <a:latin typeface="Arial" panose="020B0604020202020204" pitchFamily="34" charset="0"/>
                <a:cs typeface="Arial" panose="020B0604020202020204" pitchFamily="34" charset="0"/>
              </a:rPr>
              <a:t>Remboursement Sécurité sociale</a:t>
            </a:r>
          </a:p>
          <a:p>
            <a:pPr marL="0" lvl="1">
              <a:defRPr/>
            </a:pPr>
            <a:r>
              <a:rPr lang="fr-FR" altLang="fr-FR" sz="1600" dirty="0">
                <a:solidFill>
                  <a:srgbClr val="6A4E30"/>
                </a:solidFill>
                <a:latin typeface="Arial" panose="020B0604020202020204" pitchFamily="34" charset="0"/>
                <a:cs typeface="Arial" panose="020B0604020202020204" pitchFamily="34" charset="0"/>
              </a:rPr>
              <a:t>                                (après retrait de la participation forfaitaire de 1€)</a:t>
            </a:r>
          </a:p>
          <a:p>
            <a:pPr marL="285750" lvl="1" indent="-285750">
              <a:buFontTx/>
              <a:buChar char="-"/>
              <a:defRPr/>
            </a:pPr>
            <a:r>
              <a:rPr lang="fr-FR" altLang="fr-FR" sz="2400" dirty="0">
                <a:solidFill>
                  <a:srgbClr val="6A4E30"/>
                </a:solidFill>
                <a:latin typeface="Arial" panose="020B0604020202020204" pitchFamily="34" charset="0"/>
                <a:cs typeface="Arial" panose="020B0604020202020204" pitchFamily="34" charset="0"/>
              </a:rPr>
              <a:t>54,30 €      </a:t>
            </a:r>
            <a:r>
              <a:rPr lang="fr-FR" altLang="fr-FR" sz="1600" dirty="0">
                <a:solidFill>
                  <a:srgbClr val="6A4E30"/>
                </a:solidFill>
                <a:latin typeface="Arial" panose="020B0604020202020204" pitchFamily="34" charset="0"/>
                <a:cs typeface="Arial" panose="020B0604020202020204" pitchFamily="34" charset="0"/>
              </a:rPr>
              <a:t>Remboursement VIASANTÉ</a:t>
            </a:r>
          </a:p>
          <a:p>
            <a:pPr marL="285750" lvl="1" indent="-285750">
              <a:buFontTx/>
              <a:buChar char="-"/>
              <a:defRPr/>
            </a:pPr>
            <a:endParaRPr lang="fr-FR" altLang="fr-FR" sz="1600" dirty="0">
              <a:solidFill>
                <a:srgbClr val="6A4E30"/>
              </a:solidFill>
              <a:latin typeface="Arial" panose="020B0604020202020204" pitchFamily="34" charset="0"/>
              <a:cs typeface="Arial" panose="020B0604020202020204" pitchFamily="34" charset="0"/>
            </a:endParaRPr>
          </a:p>
          <a:p>
            <a:pPr marL="0" lvl="1">
              <a:defRPr/>
            </a:pPr>
            <a:r>
              <a:rPr lang="fr-FR" altLang="fr-FR" sz="2400" b="1" dirty="0">
                <a:solidFill>
                  <a:srgbClr val="EB5B0C"/>
                </a:solidFill>
                <a:latin typeface="Arial" panose="020B0604020202020204" pitchFamily="34" charset="0"/>
                <a:cs typeface="Arial" panose="020B0604020202020204" pitchFamily="34" charset="0"/>
              </a:rPr>
              <a:t>      1,00 €  </a:t>
            </a:r>
            <a:r>
              <a:rPr lang="fr-FR" altLang="fr-FR" sz="2000" dirty="0">
                <a:solidFill>
                  <a:srgbClr val="6A4E30"/>
                </a:solidFill>
                <a:latin typeface="Arial" panose="020B0604020202020204" pitchFamily="34" charset="0"/>
                <a:cs typeface="Arial" panose="020B0604020202020204" pitchFamily="34" charset="0"/>
              </a:rPr>
              <a:t>	</a:t>
            </a:r>
            <a:r>
              <a:rPr lang="fr-FR" altLang="fr-FR" sz="1600" dirty="0">
                <a:solidFill>
                  <a:srgbClr val="6A4E30"/>
                </a:solidFill>
                <a:latin typeface="Arial" panose="020B0604020202020204" pitchFamily="34" charset="0"/>
                <a:cs typeface="Arial" panose="020B0604020202020204" pitchFamily="34" charset="0"/>
              </a:rPr>
              <a:t>Reste à charge (dont 1€ de participation forfaitaire)</a:t>
            </a:r>
          </a:p>
          <a:p>
            <a:pPr marL="285750" lvl="1" indent="-285750">
              <a:buFontTx/>
              <a:buChar char="-"/>
              <a:defRPr/>
            </a:pPr>
            <a:endParaRPr lang="fr-FR" altLang="fr-FR" sz="2000" dirty="0">
              <a:solidFill>
                <a:srgbClr val="6A4E30"/>
              </a:solidFill>
              <a:latin typeface="Arial" panose="020B0604020202020204" pitchFamily="34" charset="0"/>
              <a:cs typeface="Arial" panose="020B0604020202020204" pitchFamily="34" charset="0"/>
            </a:endParaRPr>
          </a:p>
          <a:p>
            <a:pPr marL="285750" lvl="1" indent="-285750">
              <a:buFontTx/>
              <a:buChar char="-"/>
              <a:defRPr/>
            </a:pPr>
            <a:endParaRPr lang="fr-FR" altLang="fr-FR" sz="2000" dirty="0">
              <a:solidFill>
                <a:srgbClr val="6A4E30"/>
              </a:solidFill>
              <a:latin typeface="Arial" panose="020B0604020202020204" pitchFamily="34" charset="0"/>
              <a:cs typeface="Arial" panose="020B0604020202020204" pitchFamily="34" charset="0"/>
            </a:endParaRPr>
          </a:p>
          <a:p>
            <a:pPr>
              <a:defRPr/>
            </a:pPr>
            <a:endParaRPr lang="fr-FR" sz="2000" dirty="0">
              <a:solidFill>
                <a:schemeClr val="bg2"/>
              </a:solidFill>
            </a:endParaRPr>
          </a:p>
        </p:txBody>
      </p:sp>
      <p:cxnSp>
        <p:nvCxnSpPr>
          <p:cNvPr id="14" name="Connecteur droit 13"/>
          <p:cNvCxnSpPr/>
          <p:nvPr/>
        </p:nvCxnSpPr>
        <p:spPr>
          <a:xfrm>
            <a:off x="1842206" y="4789948"/>
            <a:ext cx="1516457" cy="0"/>
          </a:xfrm>
          <a:prstGeom prst="line">
            <a:avLst/>
          </a:prstGeom>
          <a:ln w="25400">
            <a:solidFill>
              <a:schemeClr val="bg2"/>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474465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541313"/>
            <a:ext cx="7635222" cy="1064203"/>
          </a:xfrm>
        </p:spPr>
        <p:txBody>
          <a:bodyPr/>
          <a:lstStyle/>
          <a:p>
            <a:r>
              <a:rPr lang="fr-FR" sz="9600" b="1" dirty="0">
                <a:solidFill>
                  <a:srgbClr val="E1DED2">
                    <a:alpha val="44000"/>
                  </a:srgbClr>
                </a:solidFill>
              </a:rPr>
              <a:t>4</a:t>
            </a:r>
            <a:endParaRPr lang="fr-FR" sz="9600" dirty="0">
              <a:solidFill>
                <a:srgbClr val="E1DED2">
                  <a:alpha val="44000"/>
                </a:srgbClr>
              </a:solidFill>
            </a:endParaRPr>
          </a:p>
        </p:txBody>
      </p:sp>
      <p:sp>
        <p:nvSpPr>
          <p:cNvPr id="3" name="Sous-titre 2"/>
          <p:cNvSpPr>
            <a:spLocks noGrp="1"/>
          </p:cNvSpPr>
          <p:nvPr>
            <p:ph type="subTitle" idx="1"/>
          </p:nvPr>
        </p:nvSpPr>
        <p:spPr>
          <a:xfrm>
            <a:off x="792012" y="2821838"/>
            <a:ext cx="7635222" cy="695688"/>
          </a:xfrm>
        </p:spPr>
        <p:txBody>
          <a:bodyPr/>
          <a:lstStyle/>
          <a:p>
            <a:pPr algn="ctr"/>
            <a:r>
              <a:rPr lang="fr-FR" sz="2800" dirty="0"/>
              <a:t>Un service novateur</a:t>
            </a:r>
          </a:p>
        </p:txBody>
      </p:sp>
      <p:cxnSp>
        <p:nvCxnSpPr>
          <p:cNvPr id="10" name="Connecteur droit 9"/>
          <p:cNvCxnSpPr/>
          <p:nvPr/>
        </p:nvCxnSpPr>
        <p:spPr>
          <a:xfrm>
            <a:off x="3021496" y="3320389"/>
            <a:ext cx="3172570" cy="0"/>
          </a:xfrm>
          <a:prstGeom prst="line">
            <a:avLst/>
          </a:prstGeom>
          <a:ln>
            <a:solidFill>
              <a:srgbClr val="FF6600"/>
            </a:solidFill>
          </a:ln>
          <a:effectLst/>
        </p:spPr>
        <p:style>
          <a:lnRef idx="2">
            <a:schemeClr val="accent1"/>
          </a:lnRef>
          <a:fillRef idx="0">
            <a:schemeClr val="accent1"/>
          </a:fillRef>
          <a:effectRef idx="1">
            <a:schemeClr val="accent1"/>
          </a:effectRef>
          <a:fontRef idx="minor">
            <a:schemeClr val="tx1"/>
          </a:fontRef>
        </p:style>
      </p:cxnSp>
      <p:sp>
        <p:nvSpPr>
          <p:cNvPr id="8" name="Titre 1"/>
          <p:cNvSpPr txBox="1">
            <a:spLocks/>
          </p:cNvSpPr>
          <p:nvPr/>
        </p:nvSpPr>
        <p:spPr>
          <a:xfrm>
            <a:off x="792012" y="1131911"/>
            <a:ext cx="7635222" cy="1470025"/>
          </a:xfrm>
          <a:prstGeom prst="rect">
            <a:avLst/>
          </a:prstGeom>
        </p:spPr>
        <p:txBody>
          <a:bodyPr>
            <a:noAutofit/>
          </a:bodyPr>
          <a:lstStyle>
            <a:lvl1pPr algn="l" defTabSz="457200" rtl="0" eaLnBrk="1" latinLnBrk="0" hangingPunct="1">
              <a:spcBef>
                <a:spcPct val="0"/>
              </a:spcBef>
              <a:buNone/>
              <a:defRPr sz="4800" kern="1200">
                <a:solidFill>
                  <a:srgbClr val="FF6600"/>
                </a:solidFill>
                <a:latin typeface="+mj-lt"/>
                <a:ea typeface="+mj-ea"/>
                <a:cs typeface="+mj-cs"/>
              </a:defRPr>
            </a:lvl1pPr>
          </a:lstStyle>
          <a:p>
            <a:pPr algn="ctr"/>
            <a:r>
              <a:rPr lang="fr-FR" b="1" dirty="0">
                <a:solidFill>
                  <a:schemeClr val="bg2"/>
                </a:solidFill>
              </a:rPr>
              <a:t>LA</a:t>
            </a:r>
            <a:r>
              <a:rPr lang="fr-FR" dirty="0"/>
              <a:t> </a:t>
            </a:r>
            <a:br>
              <a:rPr lang="fr-FR" dirty="0"/>
            </a:br>
            <a:r>
              <a:rPr lang="fr-FR" b="1" dirty="0">
                <a:solidFill>
                  <a:schemeClr val="bg2"/>
                </a:solidFill>
              </a:rPr>
              <a:t>TÉLÉCONSULTATION</a:t>
            </a:r>
            <a:endParaRPr lang="fr-FR" sz="4000" b="1" dirty="0">
              <a:solidFill>
                <a:schemeClr val="bg2"/>
              </a:solidFill>
            </a:endParaRPr>
          </a:p>
        </p:txBody>
      </p:sp>
    </p:spTree>
    <p:extLst>
      <p:ext uri="{BB962C8B-B14F-4D97-AF65-F5344CB8AC3E}">
        <p14:creationId xmlns:p14="http://schemas.microsoft.com/office/powerpoint/2010/main" val="1309050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74254" y="4156606"/>
            <a:ext cx="5686024" cy="1513267"/>
          </a:xfrm>
          <a:prstGeom prst="rect">
            <a:avLst/>
          </a:prstGeom>
        </p:spPr>
      </p:pic>
      <p:sp>
        <p:nvSpPr>
          <p:cNvPr id="2" name="Espace réservé du texte 1"/>
          <p:cNvSpPr>
            <a:spLocks noGrp="1"/>
          </p:cNvSpPr>
          <p:nvPr>
            <p:ph type="body" sz="quarter" idx="13"/>
          </p:nvPr>
        </p:nvSpPr>
        <p:spPr>
          <a:xfrm>
            <a:off x="1050925" y="674979"/>
            <a:ext cx="7655753" cy="871361"/>
          </a:xfrm>
        </p:spPr>
        <p:txBody>
          <a:bodyPr/>
          <a:lstStyle/>
          <a:p>
            <a:r>
              <a:rPr lang="fr-FR" spc="-30" dirty="0"/>
              <a:t>Un service de</a:t>
            </a:r>
            <a:r>
              <a:rPr lang="fr-FR" b="1" spc="-30" dirty="0"/>
              <a:t> téléconsultation médicale</a:t>
            </a:r>
          </a:p>
          <a:p>
            <a:endParaRPr lang="fr-FR" spc="-30" dirty="0"/>
          </a:p>
        </p:txBody>
      </p:sp>
      <p:sp>
        <p:nvSpPr>
          <p:cNvPr id="3" name="Espace réservé du texte 2"/>
          <p:cNvSpPr>
            <a:spLocks noGrp="1"/>
          </p:cNvSpPr>
          <p:nvPr>
            <p:ph type="body" sz="quarter" idx="14"/>
          </p:nvPr>
        </p:nvSpPr>
        <p:spPr>
          <a:xfrm>
            <a:off x="1050925" y="1694842"/>
            <a:ext cx="7489825" cy="1727200"/>
          </a:xfrm>
        </p:spPr>
        <p:txBody>
          <a:bodyPr/>
          <a:lstStyle/>
          <a:p>
            <a:r>
              <a:rPr lang="fr-FR" dirty="0"/>
              <a:t>VIASANTÉ met à disposition de ses adhérents un service de téléconsultation en s’associant à </a:t>
            </a:r>
            <a:r>
              <a:rPr lang="fr-FR" dirty="0" err="1"/>
              <a:t>MédecinDirect</a:t>
            </a:r>
            <a:r>
              <a:rPr lang="fr-FR" dirty="0"/>
              <a:t>*.</a:t>
            </a:r>
          </a:p>
          <a:p>
            <a:r>
              <a:rPr lang="fr-FR" dirty="0"/>
              <a:t>Il s’agit d’une consultation médicale à distance, par des médecins généralistes et des spécialistes, 24h24 et 7j/7, qui se déroule soit par écrit, soit par téléphone, soit par vidéo. </a:t>
            </a:r>
            <a:r>
              <a:rPr lang="fr-FR" dirty="0" err="1"/>
              <a:t>MédecinDirect</a:t>
            </a:r>
            <a:r>
              <a:rPr lang="fr-FR" dirty="0"/>
              <a:t> vient en soutien   à la médecine de terrain dans le cadre du parcours du soin.</a:t>
            </a:r>
          </a:p>
          <a:p>
            <a:r>
              <a:rPr lang="fr-FR" sz="1200" dirty="0"/>
              <a:t>*</a:t>
            </a:r>
            <a:r>
              <a:rPr lang="fr-FR" sz="1200" dirty="0" err="1"/>
              <a:t>MédecinDirect</a:t>
            </a:r>
            <a:r>
              <a:rPr lang="fr-FR" sz="1200" dirty="0"/>
              <a:t> n’est pas un service d’urgence.</a:t>
            </a:r>
          </a:p>
        </p:txBody>
      </p:sp>
    </p:spTree>
    <p:extLst>
      <p:ext uri="{BB962C8B-B14F-4D97-AF65-F5344CB8AC3E}">
        <p14:creationId xmlns:p14="http://schemas.microsoft.com/office/powerpoint/2010/main" val="8066872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541313"/>
            <a:ext cx="7635222" cy="1064203"/>
          </a:xfrm>
        </p:spPr>
        <p:txBody>
          <a:bodyPr/>
          <a:lstStyle/>
          <a:p>
            <a:r>
              <a:rPr lang="fr-FR" sz="9600" b="1" dirty="0">
                <a:solidFill>
                  <a:srgbClr val="E1DED2">
                    <a:alpha val="44000"/>
                  </a:srgbClr>
                </a:solidFill>
              </a:rPr>
              <a:t>1</a:t>
            </a:r>
            <a:endParaRPr lang="fr-FR" sz="9600" dirty="0">
              <a:solidFill>
                <a:srgbClr val="E1DED2">
                  <a:alpha val="44000"/>
                </a:srgbClr>
              </a:solidFill>
            </a:endParaRPr>
          </a:p>
        </p:txBody>
      </p:sp>
      <p:sp>
        <p:nvSpPr>
          <p:cNvPr id="3" name="Sous-titre 2"/>
          <p:cNvSpPr>
            <a:spLocks noGrp="1"/>
          </p:cNvSpPr>
          <p:nvPr>
            <p:ph type="subTitle" idx="1"/>
          </p:nvPr>
        </p:nvSpPr>
        <p:spPr>
          <a:xfrm>
            <a:off x="792012" y="2821838"/>
            <a:ext cx="7635222" cy="695688"/>
          </a:xfrm>
        </p:spPr>
        <p:txBody>
          <a:bodyPr/>
          <a:lstStyle/>
          <a:p>
            <a:pPr algn="ctr"/>
            <a:r>
              <a:rPr lang="fr-FR" sz="2800" dirty="0"/>
              <a:t>La mutuelle d’AG2R LA MONDIALE</a:t>
            </a:r>
          </a:p>
        </p:txBody>
      </p:sp>
      <p:cxnSp>
        <p:nvCxnSpPr>
          <p:cNvPr id="10" name="Connecteur droit 9"/>
          <p:cNvCxnSpPr/>
          <p:nvPr/>
        </p:nvCxnSpPr>
        <p:spPr>
          <a:xfrm>
            <a:off x="1773141" y="3320389"/>
            <a:ext cx="5677231" cy="0"/>
          </a:xfrm>
          <a:prstGeom prst="line">
            <a:avLst/>
          </a:prstGeom>
          <a:ln>
            <a:solidFill>
              <a:srgbClr val="FF6600"/>
            </a:solidFill>
          </a:ln>
          <a:effectLst/>
        </p:spPr>
        <p:style>
          <a:lnRef idx="2">
            <a:schemeClr val="accent1"/>
          </a:lnRef>
          <a:fillRef idx="0">
            <a:schemeClr val="accent1"/>
          </a:fillRef>
          <a:effectRef idx="1">
            <a:schemeClr val="accent1"/>
          </a:effectRef>
          <a:fontRef idx="minor">
            <a:schemeClr val="tx1"/>
          </a:fontRef>
        </p:style>
      </p:cxnSp>
      <p:sp>
        <p:nvSpPr>
          <p:cNvPr id="8" name="Titre 1"/>
          <p:cNvSpPr txBox="1">
            <a:spLocks/>
          </p:cNvSpPr>
          <p:nvPr/>
        </p:nvSpPr>
        <p:spPr>
          <a:xfrm>
            <a:off x="792012" y="1131911"/>
            <a:ext cx="7635222" cy="1470025"/>
          </a:xfrm>
          <a:prstGeom prst="rect">
            <a:avLst/>
          </a:prstGeom>
        </p:spPr>
        <p:txBody>
          <a:bodyPr>
            <a:noAutofit/>
          </a:bodyPr>
          <a:lstStyle>
            <a:lvl1pPr algn="l" defTabSz="457200" rtl="0" eaLnBrk="1" latinLnBrk="0" hangingPunct="1">
              <a:spcBef>
                <a:spcPct val="0"/>
              </a:spcBef>
              <a:buNone/>
              <a:defRPr sz="4800" kern="1200">
                <a:solidFill>
                  <a:srgbClr val="FF6600"/>
                </a:solidFill>
                <a:latin typeface="+mj-lt"/>
                <a:ea typeface="+mj-ea"/>
                <a:cs typeface="+mj-cs"/>
              </a:defRPr>
            </a:lvl1pPr>
          </a:lstStyle>
          <a:p>
            <a:pPr algn="ctr"/>
            <a:r>
              <a:rPr lang="fr-FR" sz="3600" dirty="0"/>
              <a:t>PRÉSENTATION</a:t>
            </a:r>
            <a:r>
              <a:rPr lang="fr-FR" dirty="0"/>
              <a:t> </a:t>
            </a:r>
            <a:br>
              <a:rPr lang="fr-FR" dirty="0"/>
            </a:br>
            <a:r>
              <a:rPr lang="fr-FR" b="1" dirty="0">
                <a:solidFill>
                  <a:schemeClr val="bg2"/>
                </a:solidFill>
              </a:rPr>
              <a:t>VIASANTÉ</a:t>
            </a:r>
            <a:endParaRPr lang="fr-FR" sz="4000" b="1" dirty="0">
              <a:solidFill>
                <a:schemeClr val="bg2"/>
              </a:solidFill>
            </a:endParaRPr>
          </a:p>
        </p:txBody>
      </p:sp>
    </p:spTree>
    <p:extLst>
      <p:ext uri="{BB962C8B-B14F-4D97-AF65-F5344CB8AC3E}">
        <p14:creationId xmlns:p14="http://schemas.microsoft.com/office/powerpoint/2010/main" val="4284510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er 15"/>
          <p:cNvGrpSpPr/>
          <p:nvPr/>
        </p:nvGrpSpPr>
        <p:grpSpPr>
          <a:xfrm rot="5400000" flipH="1">
            <a:off x="7977571" y="4637302"/>
            <a:ext cx="368300" cy="368300"/>
            <a:chOff x="1201929" y="3391686"/>
            <a:chExt cx="368300" cy="368300"/>
          </a:xfrm>
        </p:grpSpPr>
        <p:sp>
          <p:nvSpPr>
            <p:cNvPr id="17" name="Rectangle 16"/>
            <p:cNvSpPr/>
            <p:nvPr/>
          </p:nvSpPr>
          <p:spPr>
            <a:xfrm>
              <a:off x="1201929" y="3391686"/>
              <a:ext cx="95358" cy="368300"/>
            </a:xfrm>
            <a:prstGeom prst="rect">
              <a:avLst/>
            </a:prstGeom>
            <a:solidFill>
              <a:srgbClr val="EB5B0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8" name="Rectangle 17"/>
            <p:cNvSpPr/>
            <p:nvPr/>
          </p:nvSpPr>
          <p:spPr>
            <a:xfrm rot="5400000">
              <a:off x="1338400" y="3255215"/>
              <a:ext cx="95358" cy="368300"/>
            </a:xfrm>
            <a:prstGeom prst="rect">
              <a:avLst/>
            </a:prstGeom>
            <a:solidFill>
              <a:srgbClr val="EB5B0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grpSp>
      <p:pic>
        <p:nvPicPr>
          <p:cNvPr id="6" name="Imag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76906" y="3440220"/>
            <a:ext cx="5954156" cy="857977"/>
          </a:xfrm>
          <a:prstGeom prst="rect">
            <a:avLst/>
          </a:prstGeom>
        </p:spPr>
      </p:pic>
      <p:sp>
        <p:nvSpPr>
          <p:cNvPr id="2" name="Espace réservé du texte 1"/>
          <p:cNvSpPr>
            <a:spLocks noGrp="1"/>
          </p:cNvSpPr>
          <p:nvPr>
            <p:ph type="body" sz="quarter" idx="13"/>
          </p:nvPr>
        </p:nvSpPr>
        <p:spPr>
          <a:xfrm>
            <a:off x="1050926" y="674979"/>
            <a:ext cx="7294946" cy="871361"/>
          </a:xfrm>
        </p:spPr>
        <p:txBody>
          <a:bodyPr/>
          <a:lstStyle/>
          <a:p>
            <a:r>
              <a:rPr lang="fr-FR" dirty="0"/>
              <a:t>VIASANTÉ, </a:t>
            </a:r>
            <a:r>
              <a:rPr lang="fr-FR" b="1" dirty="0"/>
              <a:t>la mutuelle</a:t>
            </a:r>
          </a:p>
          <a:p>
            <a:r>
              <a:rPr lang="fr-FR" b="1" dirty="0"/>
              <a:t>d’AG2R LA MONDIALE</a:t>
            </a:r>
          </a:p>
          <a:p>
            <a:endParaRPr lang="fr-FR" dirty="0"/>
          </a:p>
        </p:txBody>
      </p:sp>
      <p:sp>
        <p:nvSpPr>
          <p:cNvPr id="3" name="Espace réservé du texte 2"/>
          <p:cNvSpPr>
            <a:spLocks noGrp="1"/>
          </p:cNvSpPr>
          <p:nvPr>
            <p:ph type="body" sz="quarter" idx="14"/>
          </p:nvPr>
        </p:nvSpPr>
        <p:spPr>
          <a:xfrm>
            <a:off x="1050925" y="2044700"/>
            <a:ext cx="7489825" cy="1727200"/>
          </a:xfrm>
        </p:spPr>
        <p:txBody>
          <a:bodyPr/>
          <a:lstStyle/>
          <a:p>
            <a:r>
              <a:rPr lang="fr-FR" dirty="0"/>
              <a:t>Forte de ses origines locales, VIASANTÉ concilie envergure nationale et relation de proximité : elle est la mutuelle nationale du groupe AG2R LA MONDIALE, acteur majeur de la protection sociale en France.</a:t>
            </a:r>
          </a:p>
        </p:txBody>
      </p:sp>
      <p:sp>
        <p:nvSpPr>
          <p:cNvPr id="5" name="ZoneTexte 4"/>
          <p:cNvSpPr txBox="1"/>
          <p:nvPr/>
        </p:nvSpPr>
        <p:spPr>
          <a:xfrm>
            <a:off x="5444035" y="4270260"/>
            <a:ext cx="2968262" cy="584775"/>
          </a:xfrm>
          <a:prstGeom prst="rect">
            <a:avLst/>
          </a:prstGeom>
          <a:noFill/>
        </p:spPr>
        <p:txBody>
          <a:bodyPr wrap="square" rtlCol="0">
            <a:spAutoFit/>
          </a:bodyPr>
          <a:lstStyle/>
          <a:p>
            <a:pPr algn="ctr"/>
            <a:r>
              <a:rPr lang="fr-FR" sz="1600" dirty="0">
                <a:solidFill>
                  <a:schemeClr val="bg2"/>
                </a:solidFill>
              </a:rPr>
              <a:t>Des valeurs de </a:t>
            </a:r>
            <a:r>
              <a:rPr lang="fr-FR" sz="1600" b="1" dirty="0">
                <a:solidFill>
                  <a:schemeClr val="bg2"/>
                </a:solidFill>
              </a:rPr>
              <a:t>solidarité</a:t>
            </a:r>
          </a:p>
          <a:p>
            <a:pPr algn="ctr"/>
            <a:r>
              <a:rPr lang="fr-FR" sz="1600" dirty="0">
                <a:solidFill>
                  <a:schemeClr val="bg2"/>
                </a:solidFill>
              </a:rPr>
              <a:t>et de </a:t>
            </a:r>
            <a:r>
              <a:rPr lang="fr-FR" sz="1600" b="1" dirty="0">
                <a:solidFill>
                  <a:schemeClr val="bg2"/>
                </a:solidFill>
              </a:rPr>
              <a:t>relation humaine</a:t>
            </a:r>
          </a:p>
        </p:txBody>
      </p:sp>
      <p:sp>
        <p:nvSpPr>
          <p:cNvPr id="7" name="ZoneTexte 6"/>
          <p:cNvSpPr txBox="1"/>
          <p:nvPr/>
        </p:nvSpPr>
        <p:spPr>
          <a:xfrm>
            <a:off x="1172126" y="4270259"/>
            <a:ext cx="1641065" cy="584775"/>
          </a:xfrm>
          <a:prstGeom prst="rect">
            <a:avLst/>
          </a:prstGeom>
          <a:noFill/>
        </p:spPr>
        <p:txBody>
          <a:bodyPr wrap="square" rtlCol="0">
            <a:spAutoFit/>
          </a:bodyPr>
          <a:lstStyle/>
          <a:p>
            <a:pPr algn="ctr"/>
            <a:r>
              <a:rPr lang="fr-FR" sz="1600" b="1" dirty="0">
                <a:solidFill>
                  <a:schemeClr val="bg2"/>
                </a:solidFill>
              </a:rPr>
              <a:t>5</a:t>
            </a:r>
            <a:r>
              <a:rPr lang="fr-FR" sz="1600" b="1" baseline="30000" dirty="0">
                <a:solidFill>
                  <a:schemeClr val="bg2"/>
                </a:solidFill>
              </a:rPr>
              <a:t>e</a:t>
            </a:r>
            <a:r>
              <a:rPr lang="fr-FR" sz="1600" b="1" dirty="0">
                <a:solidFill>
                  <a:schemeClr val="bg2"/>
                </a:solidFill>
              </a:rPr>
              <a:t> mutuelle</a:t>
            </a:r>
          </a:p>
          <a:p>
            <a:pPr algn="ctr"/>
            <a:r>
              <a:rPr lang="fr-FR" sz="1600" dirty="0">
                <a:solidFill>
                  <a:schemeClr val="bg2"/>
                </a:solidFill>
              </a:rPr>
              <a:t>de France</a:t>
            </a:r>
          </a:p>
        </p:txBody>
      </p:sp>
      <p:sp>
        <p:nvSpPr>
          <p:cNvPr id="8" name="ZoneTexte 7"/>
          <p:cNvSpPr txBox="1"/>
          <p:nvPr/>
        </p:nvSpPr>
        <p:spPr>
          <a:xfrm>
            <a:off x="3032371" y="4270258"/>
            <a:ext cx="2441448" cy="584775"/>
          </a:xfrm>
          <a:prstGeom prst="rect">
            <a:avLst/>
          </a:prstGeom>
          <a:noFill/>
        </p:spPr>
        <p:txBody>
          <a:bodyPr wrap="square" rtlCol="0">
            <a:spAutoFit/>
          </a:bodyPr>
          <a:lstStyle/>
          <a:p>
            <a:pPr algn="ctr"/>
            <a:r>
              <a:rPr lang="fr-FR" sz="1600" b="1" dirty="0">
                <a:solidFill>
                  <a:schemeClr val="bg2"/>
                </a:solidFill>
              </a:rPr>
              <a:t>Plus d’1 million</a:t>
            </a:r>
          </a:p>
          <a:p>
            <a:pPr algn="ctr"/>
            <a:r>
              <a:rPr lang="fr-FR" sz="1600" dirty="0">
                <a:solidFill>
                  <a:schemeClr val="bg2"/>
                </a:solidFill>
              </a:rPr>
              <a:t>de personnes protégées</a:t>
            </a:r>
          </a:p>
        </p:txBody>
      </p:sp>
      <p:grpSp>
        <p:nvGrpSpPr>
          <p:cNvPr id="15" name="Grouper 14"/>
          <p:cNvGrpSpPr/>
          <p:nvPr/>
        </p:nvGrpSpPr>
        <p:grpSpPr>
          <a:xfrm>
            <a:off x="1201929" y="3391686"/>
            <a:ext cx="368300" cy="368300"/>
            <a:chOff x="1201929" y="3391686"/>
            <a:chExt cx="368300" cy="368300"/>
          </a:xfrm>
        </p:grpSpPr>
        <p:sp>
          <p:nvSpPr>
            <p:cNvPr id="12" name="Rectangle 11"/>
            <p:cNvSpPr/>
            <p:nvPr/>
          </p:nvSpPr>
          <p:spPr>
            <a:xfrm>
              <a:off x="1201929" y="3391686"/>
              <a:ext cx="95358" cy="368300"/>
            </a:xfrm>
            <a:prstGeom prst="rect">
              <a:avLst/>
            </a:prstGeom>
            <a:solidFill>
              <a:srgbClr val="EB5B0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4" name="Rectangle 13"/>
            <p:cNvSpPr/>
            <p:nvPr/>
          </p:nvSpPr>
          <p:spPr>
            <a:xfrm rot="5400000">
              <a:off x="1338400" y="3255215"/>
              <a:ext cx="95358" cy="368300"/>
            </a:xfrm>
            <a:prstGeom prst="rect">
              <a:avLst/>
            </a:prstGeom>
            <a:solidFill>
              <a:srgbClr val="EB5B0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8583068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87321" y="3801440"/>
            <a:ext cx="875794" cy="785011"/>
          </a:xfrm>
          <a:prstGeom prst="rect">
            <a:avLst/>
          </a:prstGeom>
        </p:spPr>
      </p:pic>
      <p:grpSp>
        <p:nvGrpSpPr>
          <p:cNvPr id="14" name="Grouper 13"/>
          <p:cNvGrpSpPr/>
          <p:nvPr/>
        </p:nvGrpSpPr>
        <p:grpSpPr>
          <a:xfrm rot="5400000" flipH="1">
            <a:off x="8172450" y="4745205"/>
            <a:ext cx="368300" cy="368300"/>
            <a:chOff x="1201929" y="3391686"/>
            <a:chExt cx="368300" cy="368300"/>
          </a:xfrm>
        </p:grpSpPr>
        <p:sp>
          <p:nvSpPr>
            <p:cNvPr id="15" name="Rectangle 14"/>
            <p:cNvSpPr/>
            <p:nvPr/>
          </p:nvSpPr>
          <p:spPr>
            <a:xfrm>
              <a:off x="1201929" y="3391686"/>
              <a:ext cx="95358" cy="368300"/>
            </a:xfrm>
            <a:prstGeom prst="rect">
              <a:avLst/>
            </a:prstGeom>
            <a:solidFill>
              <a:srgbClr val="EB5B0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6" name="Rectangle 15"/>
            <p:cNvSpPr/>
            <p:nvPr/>
          </p:nvSpPr>
          <p:spPr>
            <a:xfrm rot="5400000">
              <a:off x="1338400" y="3255215"/>
              <a:ext cx="95358" cy="368300"/>
            </a:xfrm>
            <a:prstGeom prst="rect">
              <a:avLst/>
            </a:prstGeom>
            <a:solidFill>
              <a:srgbClr val="EB5B0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grpSp>
      <p:pic>
        <p:nvPicPr>
          <p:cNvPr id="10" name="Picture 7"/>
          <p:cNvPicPr/>
          <p:nvPr/>
        </p:nvPicPr>
        <p:blipFill rotWithShape="1">
          <a:blip r:embed="rId4" cstate="screen">
            <a:alphaModFix/>
            <a:extLst>
              <a:ext uri="{28A0092B-C50C-407E-A947-70E740481C1C}">
                <a14:useLocalDpi xmlns:a14="http://schemas.microsoft.com/office/drawing/2010/main"/>
              </a:ext>
            </a:extLst>
          </a:blip>
          <a:srcRect r="855" b="1813"/>
          <a:stretch/>
        </p:blipFill>
        <p:spPr bwMode="auto">
          <a:xfrm>
            <a:off x="259445" y="2130795"/>
            <a:ext cx="6727876" cy="4591204"/>
          </a:xfrm>
          <a:prstGeom prst="rect">
            <a:avLst/>
          </a:prstGeom>
          <a:noFill/>
          <a:ln>
            <a:noFill/>
          </a:ln>
        </p:spPr>
      </p:pic>
      <p:grpSp>
        <p:nvGrpSpPr>
          <p:cNvPr id="17" name="Grouper 16"/>
          <p:cNvGrpSpPr/>
          <p:nvPr/>
        </p:nvGrpSpPr>
        <p:grpSpPr>
          <a:xfrm>
            <a:off x="6296199" y="2439827"/>
            <a:ext cx="368300" cy="368300"/>
            <a:chOff x="1201929" y="3391686"/>
            <a:chExt cx="368300" cy="368300"/>
          </a:xfrm>
        </p:grpSpPr>
        <p:sp>
          <p:nvSpPr>
            <p:cNvPr id="18" name="Rectangle 17"/>
            <p:cNvSpPr/>
            <p:nvPr/>
          </p:nvSpPr>
          <p:spPr>
            <a:xfrm>
              <a:off x="1201929" y="3391686"/>
              <a:ext cx="95358" cy="368300"/>
            </a:xfrm>
            <a:prstGeom prst="rect">
              <a:avLst/>
            </a:prstGeom>
            <a:solidFill>
              <a:srgbClr val="EB5B0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9" name="Rectangle 18"/>
            <p:cNvSpPr/>
            <p:nvPr/>
          </p:nvSpPr>
          <p:spPr>
            <a:xfrm rot="5400000">
              <a:off x="1338400" y="3255215"/>
              <a:ext cx="95358" cy="368300"/>
            </a:xfrm>
            <a:prstGeom prst="rect">
              <a:avLst/>
            </a:prstGeom>
            <a:solidFill>
              <a:srgbClr val="EB5B0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grpSp>
      <p:sp>
        <p:nvSpPr>
          <p:cNvPr id="2" name="Espace réservé du texte 1"/>
          <p:cNvSpPr>
            <a:spLocks noGrp="1"/>
          </p:cNvSpPr>
          <p:nvPr>
            <p:ph type="body" sz="quarter" idx="13"/>
          </p:nvPr>
        </p:nvSpPr>
        <p:spPr>
          <a:xfrm>
            <a:off x="1050925" y="674979"/>
            <a:ext cx="7489825" cy="871361"/>
          </a:xfrm>
        </p:spPr>
        <p:txBody>
          <a:bodyPr/>
          <a:lstStyle/>
          <a:p>
            <a:r>
              <a:rPr lang="fr-FR" dirty="0"/>
              <a:t>VIASANTÉ, </a:t>
            </a:r>
            <a:r>
              <a:rPr lang="fr-FR" b="1" dirty="0"/>
              <a:t>un rayonnement national</a:t>
            </a:r>
          </a:p>
        </p:txBody>
      </p:sp>
      <p:sp>
        <p:nvSpPr>
          <p:cNvPr id="3" name="Espace réservé du texte 2"/>
          <p:cNvSpPr>
            <a:spLocks noGrp="1"/>
          </p:cNvSpPr>
          <p:nvPr>
            <p:ph type="body" sz="quarter" idx="14"/>
          </p:nvPr>
        </p:nvSpPr>
        <p:spPr>
          <a:xfrm>
            <a:off x="1050925" y="1411700"/>
            <a:ext cx="7489825" cy="1018540"/>
          </a:xfrm>
        </p:spPr>
        <p:txBody>
          <a:bodyPr/>
          <a:lstStyle/>
          <a:p>
            <a:r>
              <a:rPr lang="fr-FR"/>
              <a:t>VIASANTÉ dispose aujourd’hui d’un fort maillage territorial pour accompagner ses adhérents au plus près de leurs besoins. </a:t>
            </a:r>
            <a:endParaRPr lang="fr-FR" dirty="0"/>
          </a:p>
        </p:txBody>
      </p:sp>
      <p:sp>
        <p:nvSpPr>
          <p:cNvPr id="7" name="ZoneTexte 6"/>
          <p:cNvSpPr txBox="1"/>
          <p:nvPr/>
        </p:nvSpPr>
        <p:spPr>
          <a:xfrm>
            <a:off x="6480349" y="3318400"/>
            <a:ext cx="1836250" cy="338554"/>
          </a:xfrm>
          <a:prstGeom prst="rect">
            <a:avLst/>
          </a:prstGeom>
          <a:noFill/>
        </p:spPr>
        <p:txBody>
          <a:bodyPr wrap="square" rtlCol="0">
            <a:spAutoFit/>
          </a:bodyPr>
          <a:lstStyle/>
          <a:p>
            <a:pPr algn="ctr"/>
            <a:r>
              <a:rPr lang="fr-FR" sz="1600" b="1" dirty="0">
                <a:solidFill>
                  <a:schemeClr val="bg2"/>
                </a:solidFill>
              </a:rPr>
              <a:t>+ </a:t>
            </a:r>
            <a:r>
              <a:rPr lang="fr-FR" sz="1600" b="1">
                <a:solidFill>
                  <a:schemeClr val="bg2"/>
                </a:solidFill>
              </a:rPr>
              <a:t>de 110 </a:t>
            </a:r>
            <a:r>
              <a:rPr lang="fr-FR" sz="1600">
                <a:solidFill>
                  <a:schemeClr val="bg2"/>
                </a:solidFill>
              </a:rPr>
              <a:t>agences</a:t>
            </a:r>
            <a:endParaRPr lang="fr-FR" sz="1600" dirty="0">
              <a:solidFill>
                <a:schemeClr val="bg2"/>
              </a:solidFill>
            </a:endParaRPr>
          </a:p>
        </p:txBody>
      </p:sp>
      <p:sp>
        <p:nvSpPr>
          <p:cNvPr id="8" name="ZoneTexte 7"/>
          <p:cNvSpPr txBox="1"/>
          <p:nvPr/>
        </p:nvSpPr>
        <p:spPr>
          <a:xfrm>
            <a:off x="6420820" y="4575928"/>
            <a:ext cx="1935780" cy="338554"/>
          </a:xfrm>
          <a:prstGeom prst="rect">
            <a:avLst/>
          </a:prstGeom>
          <a:noFill/>
        </p:spPr>
        <p:txBody>
          <a:bodyPr wrap="square" rtlCol="0">
            <a:spAutoFit/>
          </a:bodyPr>
          <a:lstStyle/>
          <a:p>
            <a:pPr algn="ctr"/>
            <a:r>
              <a:rPr lang="fr-FR" sz="1600" b="1" dirty="0">
                <a:solidFill>
                  <a:schemeClr val="bg2"/>
                </a:solidFill>
              </a:rPr>
              <a:t>2200 conseillers</a:t>
            </a:r>
          </a:p>
        </p:txBody>
      </p:sp>
      <p:pic>
        <p:nvPicPr>
          <p:cNvPr id="4" name="Imag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26256" y="2547369"/>
            <a:ext cx="779724" cy="748743"/>
          </a:xfrm>
          <a:prstGeom prst="rect">
            <a:avLst/>
          </a:prstGeom>
        </p:spPr>
      </p:pic>
    </p:spTree>
    <p:extLst>
      <p:ext uri="{BB962C8B-B14F-4D97-AF65-F5344CB8AC3E}">
        <p14:creationId xmlns:p14="http://schemas.microsoft.com/office/powerpoint/2010/main" val="12788236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8337" y="1433890"/>
            <a:ext cx="869100" cy="4847643"/>
          </a:xfrm>
          <a:prstGeom prst="rect">
            <a:avLst/>
          </a:prstGeom>
        </p:spPr>
      </p:pic>
      <p:sp>
        <p:nvSpPr>
          <p:cNvPr id="2" name="Espace réservé du texte 1"/>
          <p:cNvSpPr>
            <a:spLocks noGrp="1"/>
          </p:cNvSpPr>
          <p:nvPr>
            <p:ph type="body" sz="quarter" idx="13"/>
          </p:nvPr>
        </p:nvSpPr>
        <p:spPr>
          <a:xfrm>
            <a:off x="1050925" y="674979"/>
            <a:ext cx="7614610" cy="871361"/>
          </a:xfrm>
        </p:spPr>
        <p:txBody>
          <a:bodyPr/>
          <a:lstStyle/>
          <a:p>
            <a:r>
              <a:rPr lang="fr-FR" dirty="0"/>
              <a:t>VIASANTÉ, </a:t>
            </a:r>
            <a:r>
              <a:rPr lang="fr-FR" b="1" dirty="0"/>
              <a:t>une mutuelle qui s’engage</a:t>
            </a:r>
          </a:p>
        </p:txBody>
      </p:sp>
      <p:sp>
        <p:nvSpPr>
          <p:cNvPr id="15" name="ZoneTexte 14"/>
          <p:cNvSpPr txBox="1"/>
          <p:nvPr/>
        </p:nvSpPr>
        <p:spPr>
          <a:xfrm>
            <a:off x="1930221" y="2344524"/>
            <a:ext cx="6240390" cy="584775"/>
          </a:xfrm>
          <a:prstGeom prst="rect">
            <a:avLst/>
          </a:prstGeom>
          <a:noFill/>
        </p:spPr>
        <p:txBody>
          <a:bodyPr wrap="square" rtlCol="0">
            <a:spAutoFit/>
          </a:bodyPr>
          <a:lstStyle/>
          <a:p>
            <a:r>
              <a:rPr lang="fr-FR" sz="1600" b="1" dirty="0">
                <a:solidFill>
                  <a:schemeClr val="bg2"/>
                </a:solidFill>
              </a:rPr>
              <a:t>UN TIERS PAYANT NATIONAL* </a:t>
            </a:r>
            <a:r>
              <a:rPr lang="fr-FR" sz="1600" dirty="0">
                <a:solidFill>
                  <a:schemeClr val="bg2"/>
                </a:solidFill>
              </a:rPr>
              <a:t>QUI ME PERMET</a:t>
            </a:r>
          </a:p>
          <a:p>
            <a:r>
              <a:rPr lang="fr-FR" sz="1600" dirty="0">
                <a:solidFill>
                  <a:schemeClr val="bg2"/>
                </a:solidFill>
              </a:rPr>
              <a:t>DE BÉNÉFICIER DE LA DISPENSE D’AVANCE DE FRAIS. </a:t>
            </a:r>
          </a:p>
        </p:txBody>
      </p:sp>
      <p:sp>
        <p:nvSpPr>
          <p:cNvPr id="17" name="ZoneTexte 16"/>
          <p:cNvSpPr txBox="1"/>
          <p:nvPr/>
        </p:nvSpPr>
        <p:spPr>
          <a:xfrm>
            <a:off x="1930221" y="3175521"/>
            <a:ext cx="6240390" cy="584775"/>
          </a:xfrm>
          <a:prstGeom prst="rect">
            <a:avLst/>
          </a:prstGeom>
          <a:noFill/>
        </p:spPr>
        <p:txBody>
          <a:bodyPr wrap="square" rtlCol="0">
            <a:spAutoFit/>
          </a:bodyPr>
          <a:lstStyle/>
          <a:p>
            <a:r>
              <a:rPr lang="fr-FR" sz="1600" b="1" dirty="0">
                <a:solidFill>
                  <a:schemeClr val="bg2"/>
                </a:solidFill>
              </a:rPr>
              <a:t>UN ACCOMPAGNEMENT ET UN SOUTIEN</a:t>
            </a:r>
          </a:p>
          <a:p>
            <a:r>
              <a:rPr lang="fr-FR" sz="1600" dirty="0">
                <a:solidFill>
                  <a:schemeClr val="bg2"/>
                </a:solidFill>
              </a:rPr>
              <a:t>QUAND JE RENCONTRE DES DIFFICULTÉS DANS MA VIE. </a:t>
            </a:r>
          </a:p>
        </p:txBody>
      </p:sp>
      <p:sp>
        <p:nvSpPr>
          <p:cNvPr id="18" name="ZoneTexte 17"/>
          <p:cNvSpPr txBox="1"/>
          <p:nvPr/>
        </p:nvSpPr>
        <p:spPr>
          <a:xfrm>
            <a:off x="1930221" y="4006518"/>
            <a:ext cx="6240390" cy="584775"/>
          </a:xfrm>
          <a:prstGeom prst="rect">
            <a:avLst/>
          </a:prstGeom>
          <a:noFill/>
        </p:spPr>
        <p:txBody>
          <a:bodyPr wrap="square" rtlCol="0">
            <a:spAutoFit/>
          </a:bodyPr>
          <a:lstStyle/>
          <a:p>
            <a:r>
              <a:rPr lang="fr-FR" sz="1600" b="1" dirty="0">
                <a:solidFill>
                  <a:schemeClr val="bg2"/>
                </a:solidFill>
              </a:rPr>
              <a:t>DES ACTIONS DE PRÉVENTION ET D’INFORMATION</a:t>
            </a:r>
          </a:p>
          <a:p>
            <a:r>
              <a:rPr lang="fr-FR" sz="1600" dirty="0">
                <a:solidFill>
                  <a:schemeClr val="bg2"/>
                </a:solidFill>
              </a:rPr>
              <a:t>QUI M’AIDENT À PRENDRE MA SANTÉ EN MAIN. </a:t>
            </a:r>
          </a:p>
        </p:txBody>
      </p:sp>
      <p:sp>
        <p:nvSpPr>
          <p:cNvPr id="19" name="ZoneTexte 18"/>
          <p:cNvSpPr txBox="1"/>
          <p:nvPr/>
        </p:nvSpPr>
        <p:spPr>
          <a:xfrm>
            <a:off x="1930221" y="4837515"/>
            <a:ext cx="6240390" cy="584775"/>
          </a:xfrm>
          <a:prstGeom prst="rect">
            <a:avLst/>
          </a:prstGeom>
          <a:noFill/>
        </p:spPr>
        <p:txBody>
          <a:bodyPr wrap="square" rtlCol="0">
            <a:spAutoFit/>
          </a:bodyPr>
          <a:lstStyle/>
          <a:p>
            <a:r>
              <a:rPr lang="fr-FR" sz="1600" b="1" dirty="0">
                <a:solidFill>
                  <a:schemeClr val="bg2"/>
                </a:solidFill>
              </a:rPr>
              <a:t>UNE PRÉSENCE TERRITORIALE </a:t>
            </a:r>
          </a:p>
          <a:p>
            <a:r>
              <a:rPr lang="fr-FR" sz="1600" dirty="0">
                <a:solidFill>
                  <a:schemeClr val="bg2"/>
                </a:solidFill>
              </a:rPr>
              <a:t>QUI M’OFFRE UNE VRAIE RELATION DE PROXIMITÉ. </a:t>
            </a:r>
          </a:p>
        </p:txBody>
      </p:sp>
      <p:sp>
        <p:nvSpPr>
          <p:cNvPr id="20" name="ZoneTexte 19"/>
          <p:cNvSpPr txBox="1"/>
          <p:nvPr/>
        </p:nvSpPr>
        <p:spPr>
          <a:xfrm>
            <a:off x="1930221" y="5668512"/>
            <a:ext cx="6240390" cy="584775"/>
          </a:xfrm>
          <a:prstGeom prst="rect">
            <a:avLst/>
          </a:prstGeom>
          <a:noFill/>
        </p:spPr>
        <p:txBody>
          <a:bodyPr wrap="square" rtlCol="0">
            <a:spAutoFit/>
          </a:bodyPr>
          <a:lstStyle/>
          <a:p>
            <a:r>
              <a:rPr lang="fr-FR" sz="1600" b="1" dirty="0">
                <a:solidFill>
                  <a:schemeClr val="bg2"/>
                </a:solidFill>
              </a:rPr>
              <a:t>UN INVESTISSEMENT DANS L’INNOVATION SANTÉ</a:t>
            </a:r>
          </a:p>
          <a:p>
            <a:r>
              <a:rPr lang="fr-FR" sz="1600" dirty="0">
                <a:solidFill>
                  <a:schemeClr val="bg2"/>
                </a:solidFill>
              </a:rPr>
              <a:t>QUI PRÉPARE LES SOLUTIONS DE DEMAIN. </a:t>
            </a:r>
          </a:p>
        </p:txBody>
      </p:sp>
      <p:sp>
        <p:nvSpPr>
          <p:cNvPr id="21" name="ZoneTexte 20"/>
          <p:cNvSpPr txBox="1"/>
          <p:nvPr/>
        </p:nvSpPr>
        <p:spPr>
          <a:xfrm>
            <a:off x="1930221" y="1513527"/>
            <a:ext cx="6240390" cy="584775"/>
          </a:xfrm>
          <a:prstGeom prst="rect">
            <a:avLst/>
          </a:prstGeom>
          <a:noFill/>
        </p:spPr>
        <p:txBody>
          <a:bodyPr wrap="square" rtlCol="0">
            <a:spAutoFit/>
          </a:bodyPr>
          <a:lstStyle/>
          <a:p>
            <a:r>
              <a:rPr lang="fr-FR" sz="1600" b="1" dirty="0">
                <a:solidFill>
                  <a:schemeClr val="bg2"/>
                </a:solidFill>
              </a:rPr>
              <a:t>DES GARANTIES SANTÉ</a:t>
            </a:r>
          </a:p>
          <a:p>
            <a:r>
              <a:rPr lang="fr-FR" sz="1600" dirty="0">
                <a:solidFill>
                  <a:schemeClr val="bg2"/>
                </a:solidFill>
              </a:rPr>
              <a:t>QUI S’ADAPTENT AUX ÉVOLUTIONS DE MA VIE. </a:t>
            </a:r>
          </a:p>
        </p:txBody>
      </p:sp>
      <p:cxnSp>
        <p:nvCxnSpPr>
          <p:cNvPr id="23" name="Connecteur droit 22"/>
          <p:cNvCxnSpPr/>
          <p:nvPr/>
        </p:nvCxnSpPr>
        <p:spPr>
          <a:xfrm>
            <a:off x="2019300" y="2209804"/>
            <a:ext cx="5615940" cy="0"/>
          </a:xfrm>
          <a:prstGeom prst="line">
            <a:avLst/>
          </a:prstGeom>
          <a:ln w="13970">
            <a:solidFill>
              <a:schemeClr val="bg2"/>
            </a:solidFill>
            <a:prstDash val="dash"/>
          </a:ln>
          <a:effectLst/>
        </p:spPr>
        <p:style>
          <a:lnRef idx="2">
            <a:schemeClr val="accent1"/>
          </a:lnRef>
          <a:fillRef idx="0">
            <a:schemeClr val="accent1"/>
          </a:fillRef>
          <a:effectRef idx="1">
            <a:schemeClr val="accent1"/>
          </a:effectRef>
          <a:fontRef idx="minor">
            <a:schemeClr val="tx1"/>
          </a:fontRef>
        </p:style>
      </p:cxnSp>
      <p:cxnSp>
        <p:nvCxnSpPr>
          <p:cNvPr id="27" name="Connecteur droit 26"/>
          <p:cNvCxnSpPr/>
          <p:nvPr/>
        </p:nvCxnSpPr>
        <p:spPr>
          <a:xfrm>
            <a:off x="2019300" y="3032764"/>
            <a:ext cx="5615940" cy="0"/>
          </a:xfrm>
          <a:prstGeom prst="line">
            <a:avLst/>
          </a:prstGeom>
          <a:ln w="13970">
            <a:solidFill>
              <a:schemeClr val="bg2"/>
            </a:solidFill>
            <a:prstDash val="dash"/>
          </a:ln>
          <a:effectLst/>
        </p:spPr>
        <p:style>
          <a:lnRef idx="2">
            <a:schemeClr val="accent1"/>
          </a:lnRef>
          <a:fillRef idx="0">
            <a:schemeClr val="accent1"/>
          </a:fillRef>
          <a:effectRef idx="1">
            <a:schemeClr val="accent1"/>
          </a:effectRef>
          <a:fontRef idx="minor">
            <a:schemeClr val="tx1"/>
          </a:fontRef>
        </p:style>
      </p:cxnSp>
      <p:cxnSp>
        <p:nvCxnSpPr>
          <p:cNvPr id="28" name="Connecteur droit 27"/>
          <p:cNvCxnSpPr/>
          <p:nvPr/>
        </p:nvCxnSpPr>
        <p:spPr>
          <a:xfrm>
            <a:off x="2019300" y="3871155"/>
            <a:ext cx="5615940" cy="0"/>
          </a:xfrm>
          <a:prstGeom prst="line">
            <a:avLst/>
          </a:prstGeom>
          <a:ln w="13970">
            <a:solidFill>
              <a:schemeClr val="bg2"/>
            </a:solidFill>
            <a:prstDash val="dash"/>
          </a:ln>
          <a:effectLst/>
        </p:spPr>
        <p:style>
          <a:lnRef idx="2">
            <a:schemeClr val="accent1"/>
          </a:lnRef>
          <a:fillRef idx="0">
            <a:schemeClr val="accent1"/>
          </a:fillRef>
          <a:effectRef idx="1">
            <a:schemeClr val="accent1"/>
          </a:effectRef>
          <a:fontRef idx="minor">
            <a:schemeClr val="tx1"/>
          </a:fontRef>
        </p:style>
      </p:cxnSp>
      <p:cxnSp>
        <p:nvCxnSpPr>
          <p:cNvPr id="29" name="Connecteur droit 28"/>
          <p:cNvCxnSpPr/>
          <p:nvPr/>
        </p:nvCxnSpPr>
        <p:spPr>
          <a:xfrm>
            <a:off x="2019300" y="4724404"/>
            <a:ext cx="5615940" cy="0"/>
          </a:xfrm>
          <a:prstGeom prst="line">
            <a:avLst/>
          </a:prstGeom>
          <a:ln w="13970">
            <a:solidFill>
              <a:schemeClr val="bg2"/>
            </a:solidFill>
            <a:prstDash val="dash"/>
          </a:ln>
          <a:effectLst/>
        </p:spPr>
        <p:style>
          <a:lnRef idx="2">
            <a:schemeClr val="accent1"/>
          </a:lnRef>
          <a:fillRef idx="0">
            <a:schemeClr val="accent1"/>
          </a:fillRef>
          <a:effectRef idx="1">
            <a:schemeClr val="accent1"/>
          </a:effectRef>
          <a:fontRef idx="minor">
            <a:schemeClr val="tx1"/>
          </a:fontRef>
        </p:style>
      </p:cxnSp>
      <p:cxnSp>
        <p:nvCxnSpPr>
          <p:cNvPr id="30" name="Connecteur droit 29"/>
          <p:cNvCxnSpPr/>
          <p:nvPr/>
        </p:nvCxnSpPr>
        <p:spPr>
          <a:xfrm>
            <a:off x="2019300" y="5539744"/>
            <a:ext cx="5615940" cy="0"/>
          </a:xfrm>
          <a:prstGeom prst="line">
            <a:avLst/>
          </a:prstGeom>
          <a:ln w="13970">
            <a:solidFill>
              <a:schemeClr val="bg2"/>
            </a:solidFill>
            <a:prstDash val="dash"/>
          </a:ln>
          <a:effectLst/>
        </p:spPr>
        <p:style>
          <a:lnRef idx="2">
            <a:schemeClr val="accent1"/>
          </a:lnRef>
          <a:fillRef idx="0">
            <a:schemeClr val="accent1"/>
          </a:fillRef>
          <a:effectRef idx="1">
            <a:schemeClr val="accent1"/>
          </a:effectRef>
          <a:fontRef idx="minor">
            <a:schemeClr val="tx1"/>
          </a:fontRef>
        </p:style>
      </p:cxnSp>
      <p:sp>
        <p:nvSpPr>
          <p:cNvPr id="32" name="ZoneTexte 31"/>
          <p:cNvSpPr txBox="1"/>
          <p:nvPr/>
        </p:nvSpPr>
        <p:spPr>
          <a:xfrm>
            <a:off x="1930221" y="6437899"/>
            <a:ext cx="2627642" cy="400110"/>
          </a:xfrm>
          <a:prstGeom prst="rect">
            <a:avLst/>
          </a:prstGeom>
          <a:noFill/>
        </p:spPr>
        <p:txBody>
          <a:bodyPr wrap="none" rtlCol="0">
            <a:spAutoFit/>
          </a:bodyPr>
          <a:lstStyle/>
          <a:p>
            <a:r>
              <a:rPr lang="fr-FR" sz="1000" dirty="0">
                <a:solidFill>
                  <a:schemeClr val="bg2"/>
                </a:solidFill>
              </a:rPr>
              <a:t>*Auprès des professionnels conventionnés </a:t>
            </a:r>
          </a:p>
          <a:p>
            <a:endParaRPr lang="fr-FR" sz="1000" dirty="0">
              <a:solidFill>
                <a:schemeClr val="bg2"/>
              </a:solidFill>
            </a:endParaRPr>
          </a:p>
        </p:txBody>
      </p:sp>
      <p:sp>
        <p:nvSpPr>
          <p:cNvPr id="3" name="ZoneTexte 2"/>
          <p:cNvSpPr txBox="1"/>
          <p:nvPr/>
        </p:nvSpPr>
        <p:spPr>
          <a:xfrm>
            <a:off x="1236462" y="4058582"/>
            <a:ext cx="415498" cy="369332"/>
          </a:xfrm>
          <a:prstGeom prst="rect">
            <a:avLst/>
          </a:prstGeom>
          <a:noFill/>
        </p:spPr>
        <p:txBody>
          <a:bodyPr wrap="none" rtlCol="0">
            <a:spAutoFit/>
          </a:bodyPr>
          <a:lstStyle/>
          <a:p>
            <a:r>
              <a:rPr lang="mr-IN" b="1" dirty="0">
                <a:solidFill>
                  <a:srgbClr val="EB5B0C"/>
                </a:solidFill>
              </a:rPr>
              <a:t>…</a:t>
            </a:r>
            <a:endParaRPr lang="fr-FR" b="1" dirty="0">
              <a:solidFill>
                <a:srgbClr val="EB5B0C"/>
              </a:solidFill>
            </a:endParaRPr>
          </a:p>
        </p:txBody>
      </p:sp>
    </p:spTree>
    <p:extLst>
      <p:ext uri="{BB962C8B-B14F-4D97-AF65-F5344CB8AC3E}">
        <p14:creationId xmlns:p14="http://schemas.microsoft.com/office/powerpoint/2010/main" val="14442598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541313"/>
            <a:ext cx="7635222" cy="1064203"/>
          </a:xfrm>
        </p:spPr>
        <p:txBody>
          <a:bodyPr/>
          <a:lstStyle/>
          <a:p>
            <a:r>
              <a:rPr lang="fr-FR" sz="9600" b="1" dirty="0">
                <a:solidFill>
                  <a:srgbClr val="E1DED2">
                    <a:alpha val="44000"/>
                  </a:srgbClr>
                </a:solidFill>
              </a:rPr>
              <a:t>2</a:t>
            </a:r>
            <a:endParaRPr lang="fr-FR" sz="9600" dirty="0">
              <a:solidFill>
                <a:srgbClr val="E1DED2">
                  <a:alpha val="44000"/>
                </a:srgbClr>
              </a:solidFill>
            </a:endParaRPr>
          </a:p>
        </p:txBody>
      </p:sp>
      <p:sp>
        <p:nvSpPr>
          <p:cNvPr id="3" name="Sous-titre 2"/>
          <p:cNvSpPr>
            <a:spLocks noGrp="1"/>
          </p:cNvSpPr>
          <p:nvPr>
            <p:ph type="subTitle" idx="1"/>
          </p:nvPr>
        </p:nvSpPr>
        <p:spPr>
          <a:xfrm>
            <a:off x="792012" y="2821838"/>
            <a:ext cx="7635222" cy="695688"/>
          </a:xfrm>
        </p:spPr>
        <p:txBody>
          <a:bodyPr/>
          <a:lstStyle/>
          <a:p>
            <a:pPr algn="ctr"/>
            <a:r>
              <a:rPr lang="fr-FR" sz="2800" dirty="0"/>
              <a:t>Prestations et exemples de remboursement</a:t>
            </a:r>
          </a:p>
        </p:txBody>
      </p:sp>
      <p:sp>
        <p:nvSpPr>
          <p:cNvPr id="4" name="Espace réservé du texte 3"/>
          <p:cNvSpPr>
            <a:spLocks noGrp="1"/>
          </p:cNvSpPr>
          <p:nvPr>
            <p:ph type="body" sz="quarter" idx="13"/>
          </p:nvPr>
        </p:nvSpPr>
        <p:spPr>
          <a:xfrm>
            <a:off x="685800" y="4016077"/>
            <a:ext cx="4262147" cy="300037"/>
          </a:xfrm>
        </p:spPr>
        <p:txBody>
          <a:bodyPr/>
          <a:lstStyle/>
          <a:p>
            <a:pPr>
              <a:lnSpc>
                <a:spcPts val="1560"/>
              </a:lnSpc>
            </a:pPr>
            <a:r>
              <a:rPr lang="fr-FR" sz="1600" dirty="0"/>
              <a:t>Marketing Produit collectif</a:t>
            </a:r>
          </a:p>
          <a:p>
            <a:pPr>
              <a:lnSpc>
                <a:spcPts val="1560"/>
              </a:lnSpc>
            </a:pPr>
            <a:r>
              <a:rPr lang="fr-FR" sz="1600" dirty="0"/>
              <a:t>Janvier 2020</a:t>
            </a:r>
          </a:p>
        </p:txBody>
      </p:sp>
      <p:cxnSp>
        <p:nvCxnSpPr>
          <p:cNvPr id="10" name="Connecteur droit 9"/>
          <p:cNvCxnSpPr/>
          <p:nvPr/>
        </p:nvCxnSpPr>
        <p:spPr>
          <a:xfrm>
            <a:off x="1181341" y="3320389"/>
            <a:ext cx="6856563" cy="0"/>
          </a:xfrm>
          <a:prstGeom prst="line">
            <a:avLst/>
          </a:prstGeom>
          <a:ln>
            <a:solidFill>
              <a:srgbClr val="FF6600"/>
            </a:solidFill>
          </a:ln>
          <a:effectLst/>
        </p:spPr>
        <p:style>
          <a:lnRef idx="2">
            <a:schemeClr val="accent1"/>
          </a:lnRef>
          <a:fillRef idx="0">
            <a:schemeClr val="accent1"/>
          </a:fillRef>
          <a:effectRef idx="1">
            <a:schemeClr val="accent1"/>
          </a:effectRef>
          <a:fontRef idx="minor">
            <a:schemeClr val="tx1"/>
          </a:fontRef>
        </p:style>
      </p:cxnSp>
      <p:sp>
        <p:nvSpPr>
          <p:cNvPr id="8" name="Titre 1"/>
          <p:cNvSpPr txBox="1">
            <a:spLocks/>
          </p:cNvSpPr>
          <p:nvPr/>
        </p:nvSpPr>
        <p:spPr>
          <a:xfrm>
            <a:off x="792012" y="1131911"/>
            <a:ext cx="7635222" cy="1470025"/>
          </a:xfrm>
          <a:prstGeom prst="rect">
            <a:avLst/>
          </a:prstGeom>
        </p:spPr>
        <p:txBody>
          <a:bodyPr>
            <a:noAutofit/>
          </a:bodyPr>
          <a:lstStyle>
            <a:lvl1pPr algn="l" defTabSz="457200" rtl="0" eaLnBrk="1" latinLnBrk="0" hangingPunct="1">
              <a:spcBef>
                <a:spcPct val="0"/>
              </a:spcBef>
              <a:buNone/>
              <a:defRPr sz="4800" kern="1200">
                <a:solidFill>
                  <a:srgbClr val="FF6600"/>
                </a:solidFill>
                <a:latin typeface="+mj-lt"/>
                <a:ea typeface="+mj-ea"/>
                <a:cs typeface="+mj-cs"/>
              </a:defRPr>
            </a:lvl1pPr>
          </a:lstStyle>
          <a:p>
            <a:pPr algn="ctr"/>
            <a:r>
              <a:rPr lang="fr-FR" sz="3600" dirty="0"/>
              <a:t>PRÉSENTATION</a:t>
            </a:r>
            <a:r>
              <a:rPr lang="fr-FR" dirty="0"/>
              <a:t> </a:t>
            </a:r>
            <a:br>
              <a:rPr lang="fr-FR" dirty="0"/>
            </a:br>
            <a:r>
              <a:rPr lang="fr-FR" b="1" dirty="0">
                <a:solidFill>
                  <a:schemeClr val="bg2"/>
                </a:solidFill>
              </a:rPr>
              <a:t>VIAFLEX 300R_PH15</a:t>
            </a:r>
            <a:endParaRPr lang="fr-FR" sz="4000" b="1" dirty="0">
              <a:solidFill>
                <a:schemeClr val="bg2"/>
              </a:solidFill>
            </a:endParaRPr>
          </a:p>
        </p:txBody>
      </p:sp>
    </p:spTree>
    <p:extLst>
      <p:ext uri="{BB962C8B-B14F-4D97-AF65-F5344CB8AC3E}">
        <p14:creationId xmlns:p14="http://schemas.microsoft.com/office/powerpoint/2010/main" val="346019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oup 135"/>
          <p:cNvGraphicFramePr>
            <a:graphicFrameLocks/>
          </p:cNvGraphicFramePr>
          <p:nvPr>
            <p:extLst>
              <p:ext uri="{D42A27DB-BD31-4B8C-83A1-F6EECF244321}">
                <p14:modId xmlns:p14="http://schemas.microsoft.com/office/powerpoint/2010/main" val="1662314827"/>
              </p:ext>
            </p:extLst>
          </p:nvPr>
        </p:nvGraphicFramePr>
        <p:xfrm>
          <a:off x="1010798" y="1945755"/>
          <a:ext cx="4550030" cy="3443554"/>
        </p:xfrm>
        <a:graphic>
          <a:graphicData uri="http://schemas.openxmlformats.org/drawingml/2006/table">
            <a:tbl>
              <a:tblPr>
                <a:effectLst/>
                <a:tableStyleId>{E8B1032C-EA38-4F05-BA0D-38AFFFC7BED3}</a:tableStyleId>
              </a:tblPr>
              <a:tblGrid>
                <a:gridCol w="2136439">
                  <a:extLst>
                    <a:ext uri="{9D8B030D-6E8A-4147-A177-3AD203B41FA5}">
                      <a16:colId xmlns:a16="http://schemas.microsoft.com/office/drawing/2014/main" val="20000"/>
                    </a:ext>
                  </a:extLst>
                </a:gridCol>
                <a:gridCol w="2413591">
                  <a:extLst>
                    <a:ext uri="{9D8B030D-6E8A-4147-A177-3AD203B41FA5}">
                      <a16:colId xmlns:a16="http://schemas.microsoft.com/office/drawing/2014/main" val="20001"/>
                    </a:ext>
                  </a:extLst>
                </a:gridCol>
              </a:tblGrid>
              <a:tr h="417907">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lang="fr-FR" altLang="fr-FR" sz="1200" b="1" kern="1200" dirty="0">
                          <a:solidFill>
                            <a:srgbClr val="E46C0A"/>
                          </a:solidFill>
                          <a:latin typeface="Arial" panose="020B0604020202020204" pitchFamily="34" charset="0"/>
                          <a:ea typeface="+mn-ea"/>
                          <a:cs typeface="Arial" panose="020B0604020202020204" pitchFamily="34" charset="0"/>
                        </a:rPr>
                        <a:t>Honoraires hospitalisation</a:t>
                      </a:r>
                    </a:p>
                  </a:txBody>
                  <a:tcPr anchor="ctr" horzOverflow="overflow"/>
                </a:tc>
                <a:tc>
                  <a:txBody>
                    <a:bodyPr/>
                    <a:lstStyle/>
                    <a:p>
                      <a:pPr algn="ctr"/>
                      <a:r>
                        <a:rPr lang="fr-FR" sz="1200" kern="1200" dirty="0">
                          <a:solidFill>
                            <a:srgbClr val="6A4E30"/>
                          </a:solidFill>
                          <a:latin typeface="Arial" panose="020B0604020202020204" pitchFamily="34" charset="0"/>
                          <a:ea typeface="+mn-ea"/>
                          <a:cs typeface="Arial" panose="020B0604020202020204" pitchFamily="34" charset="0"/>
                        </a:rPr>
                        <a:t>220% si adhérents  DPTM</a:t>
                      </a:r>
                    </a:p>
                    <a:p>
                      <a:pPr algn="ctr"/>
                      <a:r>
                        <a:rPr lang="fr-FR" sz="1200" kern="1200" dirty="0">
                          <a:solidFill>
                            <a:srgbClr val="6A4E30"/>
                          </a:solidFill>
                          <a:latin typeface="Arial" panose="020B0604020202020204" pitchFamily="34" charset="0"/>
                          <a:ea typeface="+mn-ea"/>
                          <a:cs typeface="Arial" panose="020B0604020202020204" pitchFamily="34" charset="0"/>
                        </a:rPr>
                        <a:t>200% si non adhérents DPTM</a:t>
                      </a:r>
                    </a:p>
                  </a:txBody>
                  <a:tcPr anchor="ctr" horzOverflow="overflow"/>
                </a:tc>
                <a:extLst>
                  <a:ext uri="{0D108BD9-81ED-4DB2-BD59-A6C34878D82A}">
                    <a16:rowId xmlns:a16="http://schemas.microsoft.com/office/drawing/2014/main" val="10000"/>
                  </a:ext>
                </a:extLst>
              </a:tr>
              <a:tr h="486281">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lang="fr-FR" altLang="fr-FR" sz="1200" b="1" kern="1200" dirty="0">
                          <a:solidFill>
                            <a:srgbClr val="E46C0A"/>
                          </a:solidFill>
                          <a:latin typeface="Arial" panose="020B0604020202020204" pitchFamily="34" charset="0"/>
                          <a:ea typeface="+mn-ea"/>
                          <a:cs typeface="Arial" panose="020B0604020202020204" pitchFamily="34" charset="0"/>
                        </a:rPr>
                        <a:t>Chambre Particulière</a:t>
                      </a:r>
                    </a:p>
                  </a:txBody>
                  <a:tcPr anchor="ctr" horzOverflow="overflow"/>
                </a:tc>
                <a:tc>
                  <a:txBody>
                    <a:bodyPr/>
                    <a:lstStyle/>
                    <a:p>
                      <a:pPr algn="ctr"/>
                      <a:r>
                        <a:rPr lang="fr-FR" sz="1200" kern="1200" dirty="0">
                          <a:solidFill>
                            <a:srgbClr val="6A4E30"/>
                          </a:solidFill>
                          <a:latin typeface="Arial" panose="020B0604020202020204" pitchFamily="34" charset="0"/>
                          <a:ea typeface="+mn-ea"/>
                          <a:cs typeface="Arial" panose="020B0604020202020204" pitchFamily="34" charset="0"/>
                        </a:rPr>
                        <a:t>55€/j</a:t>
                      </a:r>
                    </a:p>
                  </a:txBody>
                  <a:tcPr anchor="ctr" horzOverflow="overflow"/>
                </a:tc>
                <a:extLst>
                  <a:ext uri="{0D108BD9-81ED-4DB2-BD59-A6C34878D82A}">
                    <a16:rowId xmlns:a16="http://schemas.microsoft.com/office/drawing/2014/main" val="10001"/>
                  </a:ext>
                </a:extLst>
              </a:tr>
              <a:tr h="489611">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lang="fr-FR" altLang="fr-FR" sz="1200" b="1" kern="1200" dirty="0">
                          <a:solidFill>
                            <a:srgbClr val="E46C0A"/>
                          </a:solidFill>
                          <a:latin typeface="Arial" panose="020B0604020202020204" pitchFamily="34" charset="0"/>
                          <a:ea typeface="+mn-ea"/>
                          <a:cs typeface="Arial" panose="020B0604020202020204" pitchFamily="34" charset="0"/>
                        </a:rPr>
                        <a:t>Honoraires</a:t>
                      </a:r>
                    </a:p>
                    <a:p>
                      <a:pPr marL="0" marR="0" lvl="0" indent="0" algn="l" defTabSz="914400" rtl="0" eaLnBrk="1" fontAlgn="base" latinLnBrk="0" hangingPunct="1">
                        <a:lnSpc>
                          <a:spcPct val="100000"/>
                        </a:lnSpc>
                        <a:spcBef>
                          <a:spcPct val="0"/>
                        </a:spcBef>
                        <a:spcAft>
                          <a:spcPct val="0"/>
                        </a:spcAft>
                        <a:buClrTx/>
                        <a:buSzTx/>
                        <a:buFontTx/>
                        <a:buNone/>
                        <a:tabLst/>
                      </a:pPr>
                      <a:r>
                        <a:rPr lang="fr-FR" altLang="fr-FR" sz="1200" b="1" kern="1200" dirty="0">
                          <a:solidFill>
                            <a:srgbClr val="E46C0A"/>
                          </a:solidFill>
                          <a:latin typeface="Arial" panose="020B0604020202020204" pitchFamily="34" charset="0"/>
                          <a:ea typeface="+mn-ea"/>
                          <a:cs typeface="Arial" panose="020B0604020202020204" pitchFamily="34" charset="0"/>
                        </a:rPr>
                        <a:t>médecine ville</a:t>
                      </a:r>
                    </a:p>
                  </a:txBody>
                  <a:tcPr anchor="ctr" horzOverflow="overflow"/>
                </a:tc>
                <a:tc>
                  <a:txBody>
                    <a:bodyPr/>
                    <a:lstStyle/>
                    <a:p>
                      <a:pPr algn="ctr"/>
                      <a:r>
                        <a:rPr lang="fr-FR" sz="1200" kern="1200" dirty="0">
                          <a:solidFill>
                            <a:srgbClr val="6A4E30"/>
                          </a:solidFill>
                          <a:latin typeface="Arial" panose="020B0604020202020204" pitchFamily="34" charset="0"/>
                          <a:ea typeface="+mn-ea"/>
                          <a:cs typeface="Arial" panose="020B0604020202020204" pitchFamily="34" charset="0"/>
                        </a:rPr>
                        <a:t>220% si adhérents  DPTM</a:t>
                      </a:r>
                    </a:p>
                    <a:p>
                      <a:pPr algn="ctr"/>
                      <a:r>
                        <a:rPr lang="fr-FR" sz="1200" kern="1200" dirty="0">
                          <a:solidFill>
                            <a:srgbClr val="6A4E30"/>
                          </a:solidFill>
                          <a:latin typeface="Arial" panose="020B0604020202020204" pitchFamily="34" charset="0"/>
                          <a:ea typeface="+mn-ea"/>
                          <a:cs typeface="Arial" panose="020B0604020202020204" pitchFamily="34" charset="0"/>
                        </a:rPr>
                        <a:t>200% si non adhérents DPTM</a:t>
                      </a:r>
                    </a:p>
                  </a:txBody>
                  <a:tcPr anchor="ctr" horzOverflow="overflow"/>
                </a:tc>
                <a:extLst>
                  <a:ext uri="{0D108BD9-81ED-4DB2-BD59-A6C34878D82A}">
                    <a16:rowId xmlns:a16="http://schemas.microsoft.com/office/drawing/2014/main" val="10002"/>
                  </a:ext>
                </a:extLst>
              </a:tr>
              <a:tr h="551619">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lang="fr-FR" altLang="fr-FR" sz="1200" b="1" kern="1200" dirty="0">
                          <a:solidFill>
                            <a:srgbClr val="E46C0A"/>
                          </a:solidFill>
                          <a:latin typeface="Arial" panose="020B0604020202020204" pitchFamily="34" charset="0"/>
                          <a:ea typeface="+mn-ea"/>
                          <a:cs typeface="Arial" panose="020B0604020202020204" pitchFamily="34" charset="0"/>
                        </a:rPr>
                        <a:t>Médication familiale</a:t>
                      </a:r>
                    </a:p>
                  </a:txBody>
                  <a:tcPr anchor="ctr" horzOverflow="overflow"/>
                </a:tc>
                <a:tc>
                  <a:txBody>
                    <a:bodyPr/>
                    <a:lstStyle/>
                    <a:p>
                      <a:pPr algn="ctr"/>
                      <a:r>
                        <a:rPr lang="fr-FR" sz="1200" kern="1200" dirty="0">
                          <a:solidFill>
                            <a:srgbClr val="6A4E30"/>
                          </a:solidFill>
                          <a:latin typeface="Arial" panose="020B0604020202020204" pitchFamily="34" charset="0"/>
                          <a:ea typeface="+mn-ea"/>
                          <a:cs typeface="Arial" panose="020B0604020202020204" pitchFamily="34" charset="0"/>
                        </a:rPr>
                        <a:t>40€/an</a:t>
                      </a:r>
                    </a:p>
                  </a:txBody>
                  <a:tcPr anchor="ctr" horzOverflow="overflow"/>
                </a:tc>
                <a:extLst>
                  <a:ext uri="{0D108BD9-81ED-4DB2-BD59-A6C34878D82A}">
                    <a16:rowId xmlns:a16="http://schemas.microsoft.com/office/drawing/2014/main" val="10003"/>
                  </a:ext>
                </a:extLst>
              </a:tr>
              <a:tr h="486281">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lang="fr-FR" altLang="fr-FR" sz="1200" b="1" kern="1200" dirty="0">
                          <a:solidFill>
                            <a:srgbClr val="E46C0A"/>
                          </a:solidFill>
                          <a:latin typeface="Arial" panose="020B0604020202020204" pitchFamily="34" charset="0"/>
                          <a:ea typeface="+mn-ea"/>
                          <a:cs typeface="Arial" panose="020B0604020202020204" pitchFamily="34" charset="0"/>
                        </a:rPr>
                        <a:t>Prothèse Dentaire</a:t>
                      </a:r>
                    </a:p>
                  </a:txBody>
                  <a:tcPr anchor="ctr" horzOverflow="overflow"/>
                </a:tc>
                <a:tc>
                  <a:txBody>
                    <a:bodyPr/>
                    <a:lstStyle/>
                    <a:p>
                      <a:pPr algn="ctr"/>
                      <a:r>
                        <a:rPr lang="fr-FR" sz="1200" kern="1200" dirty="0">
                          <a:solidFill>
                            <a:srgbClr val="6A4E30"/>
                          </a:solidFill>
                          <a:latin typeface="Arial" panose="020B0604020202020204" pitchFamily="34" charset="0"/>
                          <a:ea typeface="+mn-ea"/>
                          <a:cs typeface="Arial" panose="020B0604020202020204" pitchFamily="34" charset="0"/>
                        </a:rPr>
                        <a:t>125%+</a:t>
                      </a:r>
                    </a:p>
                    <a:p>
                      <a:pPr algn="ctr"/>
                      <a:r>
                        <a:rPr lang="fr-FR" sz="1200" kern="1200" dirty="0">
                          <a:solidFill>
                            <a:srgbClr val="6A4E30"/>
                          </a:solidFill>
                          <a:latin typeface="Arial" panose="020B0604020202020204" pitchFamily="34" charset="0"/>
                          <a:ea typeface="+mn-ea"/>
                          <a:cs typeface="Arial" panose="020B0604020202020204" pitchFamily="34" charset="0"/>
                        </a:rPr>
                        <a:t>400€/prothèse</a:t>
                      </a:r>
                    </a:p>
                  </a:txBody>
                  <a:tcPr anchor="ctr" horzOverflow="overflow"/>
                </a:tc>
                <a:extLst>
                  <a:ext uri="{0D108BD9-81ED-4DB2-BD59-A6C34878D82A}">
                    <a16:rowId xmlns:a16="http://schemas.microsoft.com/office/drawing/2014/main" val="10004"/>
                  </a:ext>
                </a:extLst>
              </a:tr>
              <a:tr h="48628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fr-FR" altLang="fr-FR" sz="1200" b="1" kern="1200" dirty="0">
                          <a:solidFill>
                            <a:srgbClr val="E46C0A"/>
                          </a:solidFill>
                          <a:latin typeface="Arial" panose="020B0604020202020204" pitchFamily="34" charset="0"/>
                          <a:ea typeface="+mn-ea"/>
                          <a:cs typeface="Arial" panose="020B0604020202020204" pitchFamily="34" charset="0"/>
                        </a:rPr>
                        <a:t>Pharmacie</a:t>
                      </a:r>
                    </a:p>
                  </a:txBody>
                  <a:tcPr anchor="ctr" horzOverflow="overflow"/>
                </a:tc>
                <a:tc>
                  <a:txBody>
                    <a:bodyPr/>
                    <a:lstStyle/>
                    <a:p>
                      <a:pPr algn="ctr"/>
                      <a:r>
                        <a:rPr lang="fr-FR" sz="1200" kern="1200" dirty="0">
                          <a:solidFill>
                            <a:srgbClr val="6A4E30"/>
                          </a:solidFill>
                          <a:latin typeface="Arial" panose="020B0604020202020204" pitchFamily="34" charset="0"/>
                          <a:ea typeface="+mn-ea"/>
                          <a:cs typeface="Arial" panose="020B0604020202020204" pitchFamily="34" charset="0"/>
                        </a:rPr>
                        <a:t>À 65%,</a:t>
                      </a:r>
                      <a:r>
                        <a:rPr lang="fr-FR" sz="1200" kern="1200" baseline="0" dirty="0">
                          <a:solidFill>
                            <a:srgbClr val="6A4E30"/>
                          </a:solidFill>
                          <a:latin typeface="Arial" panose="020B0604020202020204" pitchFamily="34" charset="0"/>
                          <a:ea typeface="+mn-ea"/>
                          <a:cs typeface="Arial" panose="020B0604020202020204" pitchFamily="34" charset="0"/>
                        </a:rPr>
                        <a:t> 30% et </a:t>
                      </a:r>
                      <a:r>
                        <a:rPr lang="fr-FR" sz="1200" b="1" kern="1200" baseline="0" dirty="0">
                          <a:solidFill>
                            <a:srgbClr val="6A4E30"/>
                          </a:solidFill>
                          <a:latin typeface="Arial" panose="020B0604020202020204" pitchFamily="34" charset="0"/>
                          <a:ea typeface="+mn-ea"/>
                          <a:cs typeface="Arial" panose="020B0604020202020204" pitchFamily="34" charset="0"/>
                        </a:rPr>
                        <a:t>15%</a:t>
                      </a:r>
                      <a:endParaRPr lang="fr-FR" sz="1200" b="1" kern="1200" dirty="0">
                        <a:solidFill>
                          <a:srgbClr val="6A4E30"/>
                        </a:solidFill>
                        <a:latin typeface="Arial" panose="020B0604020202020204" pitchFamily="34" charset="0"/>
                        <a:ea typeface="+mn-ea"/>
                        <a:cs typeface="Arial" panose="020B0604020202020204" pitchFamily="34" charset="0"/>
                      </a:endParaRPr>
                    </a:p>
                  </a:txBody>
                  <a:tcPr anchor="ctr" horzOverflow="overflow"/>
                </a:tc>
                <a:extLst>
                  <a:ext uri="{0D108BD9-81ED-4DB2-BD59-A6C34878D82A}">
                    <a16:rowId xmlns:a16="http://schemas.microsoft.com/office/drawing/2014/main" val="10005"/>
                  </a:ext>
                </a:extLst>
              </a:tr>
              <a:tr h="48628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fr-FR" altLang="fr-FR" sz="1200" b="1" kern="1200" dirty="0">
                          <a:solidFill>
                            <a:srgbClr val="E46C0A"/>
                          </a:solidFill>
                          <a:latin typeface="Arial" panose="020B0604020202020204" pitchFamily="34" charset="0"/>
                          <a:ea typeface="+mn-ea"/>
                          <a:cs typeface="Arial" panose="020B0604020202020204" pitchFamily="34" charset="0"/>
                        </a:rPr>
                        <a:t>Médecines douces</a:t>
                      </a:r>
                    </a:p>
                  </a:txBody>
                  <a:tcPr anchor="ctr" horzOverflow="overflow"/>
                </a:tc>
                <a:tc>
                  <a:txBody>
                    <a:bodyPr/>
                    <a:lstStyle/>
                    <a:p>
                      <a:pPr algn="ctr"/>
                      <a:r>
                        <a:rPr lang="fr-FR" sz="1200" kern="1200" dirty="0">
                          <a:solidFill>
                            <a:srgbClr val="6A4E30"/>
                          </a:solidFill>
                          <a:latin typeface="Arial" panose="020B0604020202020204" pitchFamily="34" charset="0"/>
                          <a:ea typeface="+mn-ea"/>
                          <a:cs typeface="Arial" panose="020B0604020202020204" pitchFamily="34" charset="0"/>
                        </a:rPr>
                        <a:t>100€/an</a:t>
                      </a:r>
                    </a:p>
                  </a:txBody>
                  <a:tcPr anchor="ctr" horzOverflow="overflow"/>
                </a:tc>
                <a:extLst>
                  <a:ext uri="{0D108BD9-81ED-4DB2-BD59-A6C34878D82A}">
                    <a16:rowId xmlns:a16="http://schemas.microsoft.com/office/drawing/2014/main" val="10006"/>
                  </a:ext>
                </a:extLst>
              </a:tr>
            </a:tbl>
          </a:graphicData>
        </a:graphic>
      </p:graphicFrame>
      <p:graphicFrame>
        <p:nvGraphicFramePr>
          <p:cNvPr id="6" name="Tableau 5"/>
          <p:cNvGraphicFramePr>
            <a:graphicFrameLocks noGrp="1"/>
          </p:cNvGraphicFramePr>
          <p:nvPr>
            <p:extLst>
              <p:ext uri="{D42A27DB-BD31-4B8C-83A1-F6EECF244321}">
                <p14:modId xmlns:p14="http://schemas.microsoft.com/office/powerpoint/2010/main" val="3764415652"/>
              </p:ext>
            </p:extLst>
          </p:nvPr>
        </p:nvGraphicFramePr>
        <p:xfrm>
          <a:off x="5858539" y="1945755"/>
          <a:ext cx="2837785" cy="3729447"/>
        </p:xfrm>
        <a:graphic>
          <a:graphicData uri="http://schemas.openxmlformats.org/drawingml/2006/table">
            <a:tbl>
              <a:tblPr>
                <a:effectLst/>
                <a:tableStyleId>{E8B1032C-EA38-4F05-BA0D-38AFFFC7BED3}</a:tableStyleId>
              </a:tblPr>
              <a:tblGrid>
                <a:gridCol w="1618336">
                  <a:extLst>
                    <a:ext uri="{9D8B030D-6E8A-4147-A177-3AD203B41FA5}">
                      <a16:colId xmlns:a16="http://schemas.microsoft.com/office/drawing/2014/main" val="20000"/>
                    </a:ext>
                  </a:extLst>
                </a:gridCol>
                <a:gridCol w="1219449">
                  <a:extLst>
                    <a:ext uri="{9D8B030D-6E8A-4147-A177-3AD203B41FA5}">
                      <a16:colId xmlns:a16="http://schemas.microsoft.com/office/drawing/2014/main" val="20001"/>
                    </a:ext>
                  </a:extLst>
                </a:gridCol>
              </a:tblGrid>
              <a:tr h="537067">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fr-FR" altLang="fr-FR" sz="1200" b="1" kern="1200" dirty="0">
                          <a:solidFill>
                            <a:srgbClr val="E46C0A"/>
                          </a:solidFill>
                          <a:effectLst/>
                          <a:latin typeface="Arial" panose="020B0604020202020204" pitchFamily="34" charset="0"/>
                          <a:ea typeface="+mn-ea"/>
                          <a:cs typeface="Arial" panose="020B0604020202020204" pitchFamily="34" charset="0"/>
                        </a:rPr>
                        <a:t>Verres et monture classe A</a:t>
                      </a:r>
                    </a:p>
                    <a:p>
                      <a:pPr marL="0" marR="0" lvl="0" indent="0" algn="l" defTabSz="914400" rtl="0" eaLnBrk="1" fontAlgn="base" latinLnBrk="0" hangingPunct="1">
                        <a:lnSpc>
                          <a:spcPct val="100000"/>
                        </a:lnSpc>
                        <a:spcBef>
                          <a:spcPct val="0"/>
                        </a:spcBef>
                        <a:spcAft>
                          <a:spcPct val="0"/>
                        </a:spcAft>
                        <a:buClrTx/>
                        <a:buSzTx/>
                        <a:buFontTx/>
                        <a:buNone/>
                        <a:tabLst/>
                      </a:pPr>
                      <a:endParaRPr lang="fr-FR" altLang="fr-FR" sz="1200" b="1" kern="1200" dirty="0">
                        <a:solidFill>
                          <a:srgbClr val="E46C0A"/>
                        </a:solidFill>
                        <a:effectLst/>
                        <a:latin typeface="Arial" panose="020B0604020202020204" pitchFamily="34" charset="0"/>
                        <a:ea typeface="+mn-ea"/>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lang="fr-FR" altLang="fr-FR" sz="1200" b="1" kern="1200" dirty="0">
                          <a:solidFill>
                            <a:srgbClr val="E46C0A"/>
                          </a:solidFill>
                          <a:effectLst/>
                          <a:latin typeface="Arial" panose="020B0604020202020204" pitchFamily="34" charset="0"/>
                          <a:ea typeface="+mn-ea"/>
                          <a:cs typeface="Arial" panose="020B0604020202020204" pitchFamily="34" charset="0"/>
                        </a:rPr>
                        <a:t>Monture</a:t>
                      </a:r>
                      <a:r>
                        <a:rPr lang="fr-FR" altLang="fr-FR" sz="1200" b="1" kern="1200" baseline="0" dirty="0">
                          <a:solidFill>
                            <a:srgbClr val="E46C0A"/>
                          </a:solidFill>
                          <a:effectLst/>
                          <a:latin typeface="Arial" panose="020B0604020202020204" pitchFamily="34" charset="0"/>
                          <a:ea typeface="+mn-ea"/>
                          <a:cs typeface="Arial" panose="020B0604020202020204" pitchFamily="34" charset="0"/>
                        </a:rPr>
                        <a:t> classe B</a:t>
                      </a:r>
                      <a:endParaRPr lang="fr-FR" altLang="fr-FR" sz="1200" b="1" kern="1200" dirty="0">
                        <a:solidFill>
                          <a:srgbClr val="E46C0A"/>
                        </a:solidFill>
                        <a:effectLst/>
                        <a:latin typeface="Arial" panose="020B0604020202020204" pitchFamily="34" charset="0"/>
                        <a:ea typeface="+mn-ea"/>
                        <a:cs typeface="Arial" panose="020B0604020202020204" pitchFamily="34" charset="0"/>
                      </a:endParaRPr>
                    </a:p>
                  </a:txBody>
                  <a:tcPr anchor="ctr" horzOverflow="overflow"/>
                </a:tc>
                <a:tc>
                  <a:txBody>
                    <a:bodyPr/>
                    <a:lstStyle/>
                    <a:p>
                      <a:pPr marL="0" algn="ctr" defTabSz="914400" rtl="0" eaLnBrk="1" latinLnBrk="0" hangingPunct="1"/>
                      <a:r>
                        <a:rPr lang="fr-FR" sz="1200" kern="1200" dirty="0">
                          <a:solidFill>
                            <a:srgbClr val="6A4E30"/>
                          </a:solidFill>
                          <a:effectLst/>
                          <a:latin typeface="Arial" panose="020B0604020202020204" pitchFamily="34" charset="0"/>
                          <a:ea typeface="+mn-ea"/>
                          <a:cs typeface="Arial" panose="020B0604020202020204" pitchFamily="34" charset="0"/>
                        </a:rPr>
                        <a:t>Classe A PLV</a:t>
                      </a:r>
                    </a:p>
                    <a:p>
                      <a:pPr marL="0" algn="ctr" defTabSz="914400" rtl="0" eaLnBrk="1" latinLnBrk="0" hangingPunct="1"/>
                      <a:endParaRPr lang="fr-FR" sz="1200" kern="1200" dirty="0">
                        <a:solidFill>
                          <a:srgbClr val="6A4E30"/>
                        </a:solidFill>
                        <a:effectLst/>
                        <a:latin typeface="Arial" panose="020B0604020202020204" pitchFamily="34" charset="0"/>
                        <a:ea typeface="+mn-ea"/>
                        <a:cs typeface="Arial" panose="020B0604020202020204" pitchFamily="34" charset="0"/>
                      </a:endParaRPr>
                    </a:p>
                    <a:p>
                      <a:pPr marL="0" algn="ctr" defTabSz="914400" rtl="0" eaLnBrk="1" latinLnBrk="0" hangingPunct="1"/>
                      <a:r>
                        <a:rPr lang="fr-FR" sz="1200" kern="1200" dirty="0">
                          <a:solidFill>
                            <a:srgbClr val="6A4E30"/>
                          </a:solidFill>
                          <a:effectLst/>
                          <a:latin typeface="Arial" panose="020B0604020202020204" pitchFamily="34" charset="0"/>
                          <a:ea typeface="+mn-ea"/>
                          <a:cs typeface="Arial" panose="020B0604020202020204" pitchFamily="34" charset="0"/>
                        </a:rPr>
                        <a:t>Classe B 100€</a:t>
                      </a:r>
                    </a:p>
                  </a:txBody>
                  <a:tcPr anchor="ctr" horzOverflow="overflow"/>
                </a:tc>
                <a:extLst>
                  <a:ext uri="{0D108BD9-81ED-4DB2-BD59-A6C34878D82A}">
                    <a16:rowId xmlns:a16="http://schemas.microsoft.com/office/drawing/2014/main" val="10000"/>
                  </a:ext>
                </a:extLst>
              </a:tr>
              <a:tr h="537068">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lang="fr-FR" altLang="fr-FR" sz="1200" b="1" kern="1200" dirty="0">
                          <a:solidFill>
                            <a:srgbClr val="E46C0A"/>
                          </a:solidFill>
                          <a:effectLst/>
                          <a:latin typeface="Arial" panose="020B0604020202020204" pitchFamily="34" charset="0"/>
                          <a:ea typeface="+mn-ea"/>
                          <a:cs typeface="Arial" panose="020B0604020202020204" pitchFamily="34" charset="0"/>
                        </a:rPr>
                        <a:t>Equipement simple adulte</a:t>
                      </a:r>
                      <a:r>
                        <a:rPr lang="fr-FR" altLang="fr-FR" sz="1200" b="1" kern="1200" baseline="0" dirty="0">
                          <a:solidFill>
                            <a:srgbClr val="E46C0A"/>
                          </a:solidFill>
                          <a:effectLst/>
                          <a:latin typeface="Arial" panose="020B0604020202020204" pitchFamily="34" charset="0"/>
                          <a:ea typeface="+mn-ea"/>
                          <a:cs typeface="Arial" panose="020B0604020202020204" pitchFamily="34" charset="0"/>
                        </a:rPr>
                        <a:t> classe B</a:t>
                      </a:r>
                      <a:endParaRPr lang="fr-FR" altLang="fr-FR" sz="1200" b="1" kern="1200" dirty="0">
                        <a:solidFill>
                          <a:srgbClr val="E46C0A"/>
                        </a:solidFill>
                        <a:effectLst/>
                        <a:latin typeface="Arial" panose="020B0604020202020204" pitchFamily="34" charset="0"/>
                        <a:ea typeface="+mn-ea"/>
                        <a:cs typeface="Arial" panose="020B0604020202020204" pitchFamily="34" charset="0"/>
                      </a:endParaRPr>
                    </a:p>
                  </a:txBody>
                  <a:tcPr anchor="ctr" horzOverflow="overflow"/>
                </a:tc>
                <a:tc>
                  <a:txBody>
                    <a:bodyPr/>
                    <a:lstStyle/>
                    <a:p>
                      <a:pPr marL="0" algn="ctr" defTabSz="914400" rtl="0" eaLnBrk="1" latinLnBrk="0" hangingPunct="1"/>
                      <a:r>
                        <a:rPr lang="fr-FR" sz="1200" kern="1200" dirty="0">
                          <a:solidFill>
                            <a:srgbClr val="6A4E30"/>
                          </a:solidFill>
                          <a:effectLst/>
                          <a:latin typeface="Arial" panose="020B0604020202020204" pitchFamily="34" charset="0"/>
                          <a:ea typeface="+mn-ea"/>
                          <a:cs typeface="Arial" panose="020B0604020202020204" pitchFamily="34" charset="0"/>
                        </a:rPr>
                        <a:t> 220€</a:t>
                      </a:r>
                    </a:p>
                  </a:txBody>
                  <a:tcPr anchor="ctr" horzOverflow="overflow"/>
                </a:tc>
                <a:extLst>
                  <a:ext uri="{0D108BD9-81ED-4DB2-BD59-A6C34878D82A}">
                    <a16:rowId xmlns:a16="http://schemas.microsoft.com/office/drawing/2014/main" val="10001"/>
                  </a:ext>
                </a:extLst>
              </a:tr>
              <a:tr h="852991">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fr-FR" altLang="fr-FR" sz="1200" b="1" kern="1200" dirty="0">
                          <a:solidFill>
                            <a:srgbClr val="E46C0A"/>
                          </a:solidFill>
                          <a:effectLst/>
                          <a:latin typeface="Arial" panose="020B0604020202020204" pitchFamily="34" charset="0"/>
                          <a:ea typeface="+mn-ea"/>
                          <a:cs typeface="Arial" panose="020B0604020202020204" pitchFamily="34" charset="0"/>
                        </a:rPr>
                        <a:t>Equipement simple adulte – Forte correction</a:t>
                      </a:r>
                      <a:r>
                        <a:rPr lang="fr-FR" altLang="fr-FR" sz="1200" b="1" kern="1200" baseline="0" dirty="0">
                          <a:solidFill>
                            <a:srgbClr val="E46C0A"/>
                          </a:solidFill>
                          <a:effectLst/>
                          <a:latin typeface="Arial" panose="020B0604020202020204" pitchFamily="34" charset="0"/>
                          <a:ea typeface="+mn-ea"/>
                          <a:cs typeface="Arial" panose="020B0604020202020204" pitchFamily="34" charset="0"/>
                        </a:rPr>
                        <a:t> classe B</a:t>
                      </a:r>
                      <a:endParaRPr lang="fr-FR" altLang="fr-FR" sz="1200" b="1" kern="1200" dirty="0">
                        <a:solidFill>
                          <a:srgbClr val="E46C0A"/>
                        </a:solidFill>
                        <a:effectLst/>
                        <a:latin typeface="Arial" panose="020B0604020202020204" pitchFamily="34" charset="0"/>
                        <a:ea typeface="+mn-ea"/>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fr-FR" altLang="fr-FR" sz="1200" b="1" kern="1200" dirty="0">
                        <a:solidFill>
                          <a:srgbClr val="E46C0A"/>
                        </a:solidFill>
                        <a:effectLst/>
                        <a:latin typeface="Arial" panose="020B0604020202020204" pitchFamily="34" charset="0"/>
                        <a:ea typeface="+mn-ea"/>
                        <a:cs typeface="Arial" panose="020B0604020202020204" pitchFamily="34" charset="0"/>
                      </a:endParaRPr>
                    </a:p>
                  </a:txBody>
                  <a:tcPr anchor="ctr" horzOverflow="overflow"/>
                </a:tc>
                <a:tc>
                  <a:txBody>
                    <a:bodyPr/>
                    <a:lstStyle/>
                    <a:p>
                      <a:pPr marL="0" algn="ctr" defTabSz="914400" rtl="0" eaLnBrk="1" latinLnBrk="0" hangingPunct="1"/>
                      <a:r>
                        <a:rPr lang="fr-FR" sz="1200" kern="1200" dirty="0">
                          <a:solidFill>
                            <a:srgbClr val="6A4E30"/>
                          </a:solidFill>
                          <a:effectLst/>
                          <a:latin typeface="Arial" panose="020B0604020202020204" pitchFamily="34" charset="0"/>
                          <a:ea typeface="+mn-ea"/>
                          <a:cs typeface="Arial" panose="020B0604020202020204" pitchFamily="34" charset="0"/>
                        </a:rPr>
                        <a:t> 360€</a:t>
                      </a:r>
                    </a:p>
                  </a:txBody>
                  <a:tcPr anchor="ctr" horzOverflow="overflow"/>
                </a:tc>
                <a:extLst>
                  <a:ext uri="{0D108BD9-81ED-4DB2-BD59-A6C34878D82A}">
                    <a16:rowId xmlns:a16="http://schemas.microsoft.com/office/drawing/2014/main" val="10002"/>
                  </a:ext>
                </a:extLst>
              </a:tr>
              <a:tr h="1042544">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fr-FR" altLang="fr-FR" sz="1200" b="1" kern="1200" dirty="0">
                          <a:solidFill>
                            <a:srgbClr val="E46C0A"/>
                          </a:solidFill>
                          <a:effectLst/>
                          <a:latin typeface="Arial" panose="020B0604020202020204" pitchFamily="34" charset="0"/>
                          <a:ea typeface="+mn-ea"/>
                          <a:cs typeface="Arial" panose="020B0604020202020204" pitchFamily="34" charset="0"/>
                        </a:rPr>
                        <a:t>Equipement adulte multifocaux, progressif forte correction</a:t>
                      </a:r>
                      <a:r>
                        <a:rPr lang="fr-FR" altLang="fr-FR" sz="1200" b="1" kern="1200" baseline="0" dirty="0">
                          <a:solidFill>
                            <a:srgbClr val="E46C0A"/>
                          </a:solidFill>
                          <a:effectLst/>
                          <a:latin typeface="Arial" panose="020B0604020202020204" pitchFamily="34" charset="0"/>
                          <a:ea typeface="+mn-ea"/>
                          <a:cs typeface="Arial" panose="020B0604020202020204" pitchFamily="34" charset="0"/>
                        </a:rPr>
                        <a:t> classe B</a:t>
                      </a:r>
                      <a:endParaRPr lang="fr-FR" altLang="fr-FR" sz="1200" b="1" kern="1200" dirty="0">
                        <a:solidFill>
                          <a:srgbClr val="E46C0A"/>
                        </a:solidFill>
                        <a:effectLst/>
                        <a:latin typeface="Arial" panose="020B0604020202020204" pitchFamily="34" charset="0"/>
                        <a:ea typeface="+mn-ea"/>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fr-FR" altLang="fr-FR" sz="1200" b="1" kern="1200" dirty="0">
                        <a:solidFill>
                          <a:srgbClr val="E46C0A"/>
                        </a:solidFill>
                        <a:effectLst/>
                        <a:latin typeface="Arial" panose="020B0604020202020204" pitchFamily="34" charset="0"/>
                        <a:ea typeface="+mn-ea"/>
                        <a:cs typeface="Arial" panose="020B0604020202020204" pitchFamily="34" charset="0"/>
                      </a:endParaRPr>
                    </a:p>
                  </a:txBody>
                  <a:tcPr anchor="ctr" horzOverflow="overflow"/>
                </a:tc>
                <a:tc>
                  <a:txBody>
                    <a:bodyPr/>
                    <a:lstStyle/>
                    <a:p>
                      <a:pPr marL="0" algn="ctr" defTabSz="914400" rtl="0" eaLnBrk="1" latinLnBrk="0" hangingPunct="1"/>
                      <a:r>
                        <a:rPr lang="fr-FR" sz="1200" kern="1200" dirty="0">
                          <a:solidFill>
                            <a:srgbClr val="6A4E30"/>
                          </a:solidFill>
                          <a:effectLst/>
                          <a:latin typeface="Arial" panose="020B0604020202020204" pitchFamily="34" charset="0"/>
                          <a:ea typeface="+mn-ea"/>
                          <a:cs typeface="Arial" panose="020B0604020202020204" pitchFamily="34" charset="0"/>
                        </a:rPr>
                        <a:t>390€</a:t>
                      </a:r>
                    </a:p>
                  </a:txBody>
                  <a:tcPr anchor="ctr" horzOverflow="overflow"/>
                </a:tc>
                <a:extLst>
                  <a:ext uri="{0D108BD9-81ED-4DB2-BD59-A6C34878D82A}">
                    <a16:rowId xmlns:a16="http://schemas.microsoft.com/office/drawing/2014/main" val="10003"/>
                  </a:ext>
                </a:extLst>
              </a:tr>
              <a:tr h="473884">
                <a:tc>
                  <a:txBody>
                    <a:bodyPr/>
                    <a:lstStyle>
                      <a:lvl1pPr eaLnBrk="0" hangingPunct="0">
                        <a:spcBef>
                          <a:spcPct val="20000"/>
                        </a:spcBef>
                        <a:buFont typeface="Arial" charset="0"/>
                        <a:defRPr sz="2800">
                          <a:solidFill>
                            <a:schemeClr val="tx1"/>
                          </a:solidFill>
                          <a:latin typeface="Calibri" pitchFamily="34" charset="0"/>
                        </a:defRPr>
                      </a:lvl1pPr>
                      <a:lvl2pPr marL="742950" indent="-285750" eaLnBrk="0" hangingPunct="0">
                        <a:spcBef>
                          <a:spcPct val="20000"/>
                        </a:spcBef>
                        <a:buFont typeface="Arial" charset="0"/>
                        <a:defRPr sz="2400">
                          <a:solidFill>
                            <a:schemeClr val="tx1"/>
                          </a:solidFill>
                          <a:latin typeface="Calibri" pitchFamily="34" charset="0"/>
                        </a:defRPr>
                      </a:lvl2pPr>
                      <a:lvl3pPr marL="1143000" indent="-228600" eaLnBrk="0" hangingPunct="0">
                        <a:spcBef>
                          <a:spcPct val="20000"/>
                        </a:spcBef>
                        <a:buFont typeface="Arial" charset="0"/>
                        <a:defRPr sz="2000">
                          <a:solidFill>
                            <a:schemeClr val="tx1"/>
                          </a:solidFill>
                          <a:latin typeface="Calibri" pitchFamily="34" charset="0"/>
                        </a:defRPr>
                      </a:lvl3pPr>
                      <a:lvl4pPr marL="1600200" indent="-228600" eaLnBrk="0" hangingPunct="0">
                        <a:spcBef>
                          <a:spcPct val="20000"/>
                        </a:spcBef>
                        <a:buFont typeface="Arial" charset="0"/>
                        <a:defRPr>
                          <a:solidFill>
                            <a:schemeClr val="tx1"/>
                          </a:solidFill>
                          <a:latin typeface="Calibri" pitchFamily="34" charset="0"/>
                        </a:defRPr>
                      </a:lvl4pPr>
                      <a:lvl5pPr marL="2057400" indent="-228600" eaLnBrk="0" hangingPunct="0">
                        <a:spcBef>
                          <a:spcPct val="20000"/>
                        </a:spcBef>
                        <a:buFont typeface="Arial" charset="0"/>
                        <a:defRPr>
                          <a:solidFill>
                            <a:schemeClr val="tx1"/>
                          </a:solidFill>
                          <a:latin typeface="Calibri" pitchFamily="34" charset="0"/>
                        </a:defRPr>
                      </a:lvl5pPr>
                      <a:lvl6pPr marL="2514600" indent="-228600" eaLnBrk="0" fontAlgn="base" hangingPunct="0">
                        <a:spcBef>
                          <a:spcPct val="20000"/>
                        </a:spcBef>
                        <a:spcAft>
                          <a:spcPct val="0"/>
                        </a:spcAft>
                        <a:buFont typeface="Arial" charset="0"/>
                        <a:defRPr>
                          <a:solidFill>
                            <a:schemeClr val="tx1"/>
                          </a:solidFill>
                          <a:latin typeface="Calibri" pitchFamily="34" charset="0"/>
                        </a:defRPr>
                      </a:lvl6pPr>
                      <a:lvl7pPr marL="2971800" indent="-228600" eaLnBrk="0" fontAlgn="base" hangingPunct="0">
                        <a:spcBef>
                          <a:spcPct val="20000"/>
                        </a:spcBef>
                        <a:spcAft>
                          <a:spcPct val="0"/>
                        </a:spcAft>
                        <a:buFont typeface="Arial" charset="0"/>
                        <a:defRPr>
                          <a:solidFill>
                            <a:schemeClr val="tx1"/>
                          </a:solidFill>
                          <a:latin typeface="Calibri" pitchFamily="34" charset="0"/>
                        </a:defRPr>
                      </a:lvl7pPr>
                      <a:lvl8pPr marL="3429000" indent="-228600" eaLnBrk="0" fontAlgn="base" hangingPunct="0">
                        <a:spcBef>
                          <a:spcPct val="20000"/>
                        </a:spcBef>
                        <a:spcAft>
                          <a:spcPct val="0"/>
                        </a:spcAft>
                        <a:buFont typeface="Arial" charset="0"/>
                        <a:defRPr>
                          <a:solidFill>
                            <a:schemeClr val="tx1"/>
                          </a:solidFill>
                          <a:latin typeface="Calibri" pitchFamily="34" charset="0"/>
                        </a:defRPr>
                      </a:lvl8pPr>
                      <a:lvl9pPr marL="3886200" indent="-228600"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lang="fr-FR" altLang="fr-FR" sz="1200" b="1" kern="1200" dirty="0">
                          <a:solidFill>
                            <a:srgbClr val="E46C0A"/>
                          </a:solidFill>
                          <a:effectLst/>
                          <a:latin typeface="Arial" panose="020B0604020202020204" pitchFamily="34" charset="0"/>
                          <a:ea typeface="+mn-ea"/>
                          <a:cs typeface="Arial" panose="020B0604020202020204" pitchFamily="34" charset="0"/>
                        </a:rPr>
                        <a:t>Lentilles RO et </a:t>
                      </a:r>
                      <a:r>
                        <a:rPr lang="fr-FR" altLang="fr-FR" sz="1200" b="1" u="sng" kern="1200" dirty="0">
                          <a:solidFill>
                            <a:srgbClr val="E46C0A"/>
                          </a:solidFill>
                          <a:effectLst/>
                          <a:latin typeface="Arial" panose="020B0604020202020204" pitchFamily="34" charset="0"/>
                          <a:ea typeface="+mn-ea"/>
                          <a:cs typeface="Arial" panose="020B0604020202020204" pitchFamily="34" charset="0"/>
                        </a:rPr>
                        <a:t>non</a:t>
                      </a:r>
                      <a:r>
                        <a:rPr lang="fr-FR" altLang="fr-FR" sz="1200" b="1" u="sng" kern="1200" baseline="0" dirty="0">
                          <a:solidFill>
                            <a:srgbClr val="E46C0A"/>
                          </a:solidFill>
                          <a:effectLst/>
                          <a:latin typeface="Arial" panose="020B0604020202020204" pitchFamily="34" charset="0"/>
                          <a:ea typeface="+mn-ea"/>
                          <a:cs typeface="Arial" panose="020B0604020202020204" pitchFamily="34" charset="0"/>
                        </a:rPr>
                        <a:t> RO</a:t>
                      </a:r>
                      <a:endParaRPr lang="fr-FR" altLang="fr-FR" sz="1200" b="1" u="sng" kern="1200" dirty="0">
                        <a:solidFill>
                          <a:srgbClr val="E46C0A"/>
                        </a:solidFill>
                        <a:effectLst/>
                        <a:latin typeface="Arial" panose="020B0604020202020204" pitchFamily="34" charset="0"/>
                        <a:ea typeface="+mn-ea"/>
                        <a:cs typeface="Arial" panose="020B0604020202020204" pitchFamily="34" charset="0"/>
                      </a:endParaRPr>
                    </a:p>
                  </a:txBody>
                  <a:tcPr anchor="ctr" horzOverflow="overflow"/>
                </a:tc>
                <a:tc>
                  <a:txBody>
                    <a:bodyPr/>
                    <a:lstStyle/>
                    <a:p>
                      <a:pPr marL="0" algn="ctr" defTabSz="914400" rtl="0" eaLnBrk="1" latinLnBrk="0" hangingPunct="1"/>
                      <a:r>
                        <a:rPr lang="fr-FR" sz="1200" kern="1200" dirty="0">
                          <a:solidFill>
                            <a:srgbClr val="6A4E30"/>
                          </a:solidFill>
                          <a:effectLst/>
                          <a:latin typeface="Arial" panose="020B0604020202020204" pitchFamily="34" charset="0"/>
                          <a:ea typeface="+mn-ea"/>
                          <a:cs typeface="Arial" panose="020B0604020202020204" pitchFamily="34" charset="0"/>
                        </a:rPr>
                        <a:t>100% + 200€/an</a:t>
                      </a:r>
                    </a:p>
                  </a:txBody>
                  <a:tcPr anchor="ctr" horzOverflow="overflow"/>
                </a:tc>
                <a:extLst>
                  <a:ext uri="{0D108BD9-81ED-4DB2-BD59-A6C34878D82A}">
                    <a16:rowId xmlns:a16="http://schemas.microsoft.com/office/drawing/2014/main" val="10004"/>
                  </a:ext>
                </a:extLst>
              </a:tr>
            </a:tbl>
          </a:graphicData>
        </a:graphic>
      </p:graphicFrame>
      <p:sp>
        <p:nvSpPr>
          <p:cNvPr id="8" name="Rectangle 7"/>
          <p:cNvSpPr/>
          <p:nvPr/>
        </p:nvSpPr>
        <p:spPr>
          <a:xfrm>
            <a:off x="915106" y="5839300"/>
            <a:ext cx="6644643" cy="784830"/>
          </a:xfrm>
          <a:prstGeom prst="rect">
            <a:avLst/>
          </a:prstGeom>
        </p:spPr>
        <p:txBody>
          <a:bodyPr wrap="square">
            <a:spAutoFit/>
          </a:bodyPr>
          <a:lstStyle/>
          <a:p>
            <a:pPr marL="171450" indent="-171450">
              <a:buFont typeface="Arial" charset="0"/>
              <a:buChar char="•"/>
            </a:pPr>
            <a:r>
              <a:rPr lang="fr-FR" sz="1100" dirty="0">
                <a:solidFill>
                  <a:srgbClr val="663300"/>
                </a:solidFill>
                <a:latin typeface="Arial" panose="020B0604020202020204" pitchFamily="34" charset="0"/>
                <a:cs typeface="Arial" panose="020B0604020202020204" pitchFamily="34" charset="0"/>
              </a:rPr>
              <a:t>La prise en charge est limitée à un équipement composé d’une monture et de deux </a:t>
            </a:r>
            <a:r>
              <a:rPr lang="fr-FR" sz="1100">
                <a:solidFill>
                  <a:srgbClr val="663300"/>
                </a:solidFill>
                <a:latin typeface="Arial" panose="020B0604020202020204" pitchFamily="34" charset="0"/>
                <a:cs typeface="Arial" panose="020B0604020202020204" pitchFamily="34" charset="0"/>
              </a:rPr>
              <a:t>verres, tous </a:t>
            </a:r>
            <a:r>
              <a:rPr lang="fr-FR" sz="1100" dirty="0">
                <a:solidFill>
                  <a:srgbClr val="663300"/>
                </a:solidFill>
                <a:latin typeface="Arial" panose="020B0604020202020204" pitchFamily="34" charset="0"/>
                <a:cs typeface="Arial" panose="020B0604020202020204" pitchFamily="34" charset="0"/>
              </a:rPr>
              <a:t>les deux ans, sauf pour les mineurs ou en cas d’évolution de la vue, où un équipement par an peut être remboursé, dans la limite fixée par la garantie souscrite. Pour l’appréciation de la période de deux ans permettant un renouvellement, le point de départ est fixé à la date de souscription du contrat. </a:t>
            </a:r>
            <a:r>
              <a:rPr lang="fr-FR" sz="1200" dirty="0">
                <a:solidFill>
                  <a:srgbClr val="663300"/>
                </a:solidFill>
                <a:latin typeface="Arial" panose="020B0604020202020204" pitchFamily="34" charset="0"/>
                <a:cs typeface="Arial" panose="020B0604020202020204" pitchFamily="34" charset="0"/>
              </a:rPr>
              <a:t>	</a:t>
            </a:r>
          </a:p>
        </p:txBody>
      </p:sp>
      <p:sp>
        <p:nvSpPr>
          <p:cNvPr id="7" name="Espace réservé du texte 1"/>
          <p:cNvSpPr>
            <a:spLocks noGrp="1"/>
          </p:cNvSpPr>
          <p:nvPr>
            <p:ph type="body" sz="quarter" idx="13"/>
          </p:nvPr>
        </p:nvSpPr>
        <p:spPr>
          <a:xfrm>
            <a:off x="915106" y="624403"/>
            <a:ext cx="7899285" cy="871361"/>
          </a:xfrm>
        </p:spPr>
        <p:txBody>
          <a:bodyPr/>
          <a:lstStyle/>
          <a:p>
            <a:r>
              <a:rPr lang="fr-FR" dirty="0" err="1"/>
              <a:t>VIAFLEX</a:t>
            </a:r>
            <a:r>
              <a:rPr lang="fr-FR" dirty="0"/>
              <a:t> 300R-PH15, répond aux critères </a:t>
            </a:r>
            <a:r>
              <a:rPr lang="fr-FR" b="1" dirty="0"/>
              <a:t>du Contrat Responsable</a:t>
            </a:r>
          </a:p>
        </p:txBody>
      </p:sp>
    </p:spTree>
    <p:extLst>
      <p:ext uri="{BB962C8B-B14F-4D97-AF65-F5344CB8AC3E}">
        <p14:creationId xmlns:p14="http://schemas.microsoft.com/office/powerpoint/2010/main" val="12890050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5412" y="1437822"/>
            <a:ext cx="1051135" cy="966785"/>
          </a:xfrm>
          <a:prstGeom prst="rect">
            <a:avLst/>
          </a:prstGeom>
        </p:spPr>
      </p:pic>
      <p:pic>
        <p:nvPicPr>
          <p:cNvPr id="4" name="Imag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6975" y="3863663"/>
            <a:ext cx="1057625" cy="986252"/>
          </a:xfrm>
          <a:prstGeom prst="rect">
            <a:avLst/>
          </a:prstGeom>
        </p:spPr>
      </p:pic>
      <p:sp>
        <p:nvSpPr>
          <p:cNvPr id="7" name="Espace réservé du texte 1"/>
          <p:cNvSpPr>
            <a:spLocks noGrp="1"/>
          </p:cNvSpPr>
          <p:nvPr>
            <p:ph type="body" sz="quarter" idx="13"/>
          </p:nvPr>
        </p:nvSpPr>
        <p:spPr>
          <a:xfrm>
            <a:off x="915106" y="624403"/>
            <a:ext cx="7899285" cy="871361"/>
          </a:xfrm>
        </p:spPr>
        <p:txBody>
          <a:bodyPr/>
          <a:lstStyle/>
          <a:p>
            <a:r>
              <a:rPr lang="fr-FR" b="1" dirty="0"/>
              <a:t>Synthèse</a:t>
            </a:r>
          </a:p>
        </p:txBody>
      </p:sp>
      <p:sp>
        <p:nvSpPr>
          <p:cNvPr id="9" name="ZoneTexte 8"/>
          <p:cNvSpPr txBox="1"/>
          <p:nvPr/>
        </p:nvSpPr>
        <p:spPr>
          <a:xfrm>
            <a:off x="1842206" y="1469388"/>
            <a:ext cx="6727395" cy="2062103"/>
          </a:xfrm>
          <a:prstGeom prst="rect">
            <a:avLst/>
          </a:prstGeom>
          <a:noFill/>
        </p:spPr>
        <p:txBody>
          <a:bodyPr wrap="square" rtlCol="0">
            <a:spAutoFit/>
          </a:bodyPr>
          <a:lstStyle/>
          <a:p>
            <a:pPr lvl="0">
              <a:defRPr/>
            </a:pPr>
            <a:r>
              <a:rPr lang="fr-FR" altLang="fr-FR" sz="1600" b="1" dirty="0">
                <a:solidFill>
                  <a:srgbClr val="EB5B0C"/>
                </a:solidFill>
                <a:latin typeface="Arial" panose="020B0604020202020204" pitchFamily="34" charset="0"/>
                <a:cs typeface="Arial" panose="020B0604020202020204" pitchFamily="34" charset="0"/>
              </a:rPr>
              <a:t>HOSPITALISATION</a:t>
            </a:r>
            <a:endParaRPr lang="fr-FR" sz="1600" dirty="0">
              <a:solidFill>
                <a:srgbClr val="EB5B0C"/>
              </a:solidFill>
            </a:endParaRPr>
          </a:p>
          <a:p>
            <a:pPr>
              <a:defRPr/>
            </a:pPr>
            <a:r>
              <a:rPr lang="fr-FR" sz="1600" dirty="0">
                <a:solidFill>
                  <a:schemeClr val="bg2"/>
                </a:solidFill>
              </a:rPr>
              <a:t>Une formule hospitalisation tout confort qui assure l’essentiel, avec une prise en charge renforcée sur les honoraires et la chambre particulière.</a:t>
            </a:r>
          </a:p>
          <a:p>
            <a:pPr>
              <a:defRPr/>
            </a:pPr>
            <a:endParaRPr lang="fr-FR" sz="1600" dirty="0">
              <a:solidFill>
                <a:schemeClr val="bg2"/>
              </a:solidFill>
            </a:endParaRPr>
          </a:p>
          <a:p>
            <a:pPr>
              <a:defRPr/>
            </a:pPr>
            <a:r>
              <a:rPr lang="fr-FR" sz="1600" b="1" dirty="0">
                <a:solidFill>
                  <a:srgbClr val="EB5B0C"/>
                </a:solidFill>
              </a:rPr>
              <a:t>Les + </a:t>
            </a:r>
          </a:p>
          <a:p>
            <a:pPr>
              <a:defRPr/>
            </a:pPr>
            <a:r>
              <a:rPr lang="fr-FR" sz="1600" dirty="0">
                <a:solidFill>
                  <a:schemeClr val="bg2"/>
                </a:solidFill>
              </a:rPr>
              <a:t>Prise en charge des frais d’accompagnant adulte et enfant à hauteur de 25€/jour (max 10 jours/an).</a:t>
            </a:r>
          </a:p>
          <a:p>
            <a:pPr>
              <a:defRPr/>
            </a:pPr>
            <a:r>
              <a:rPr lang="fr-FR" sz="1600" dirty="0">
                <a:solidFill>
                  <a:schemeClr val="bg2"/>
                </a:solidFill>
              </a:rPr>
              <a:t>Une indemnité hospitalière de 10€/jour.</a:t>
            </a:r>
            <a:endParaRPr lang="fr-FR" sz="1600" dirty="0"/>
          </a:p>
        </p:txBody>
      </p:sp>
      <p:cxnSp>
        <p:nvCxnSpPr>
          <p:cNvPr id="15" name="Connecteur droit 14"/>
          <p:cNvCxnSpPr/>
          <p:nvPr/>
        </p:nvCxnSpPr>
        <p:spPr>
          <a:xfrm>
            <a:off x="3807069" y="1693619"/>
            <a:ext cx="4879731" cy="0"/>
          </a:xfrm>
          <a:prstGeom prst="line">
            <a:avLst/>
          </a:prstGeom>
          <a:ln w="13970">
            <a:solidFill>
              <a:srgbClr val="EB5B0C"/>
            </a:solidFill>
            <a:prstDash val="dash"/>
          </a:ln>
          <a:effectLst/>
        </p:spPr>
        <p:style>
          <a:lnRef idx="2">
            <a:schemeClr val="accent1"/>
          </a:lnRef>
          <a:fillRef idx="0">
            <a:schemeClr val="accent1"/>
          </a:fillRef>
          <a:effectRef idx="1">
            <a:schemeClr val="accent1"/>
          </a:effectRef>
          <a:fontRef idx="minor">
            <a:schemeClr val="tx1"/>
          </a:fontRef>
        </p:style>
      </p:cxnSp>
      <p:cxnSp>
        <p:nvCxnSpPr>
          <p:cNvPr id="29" name="Connecteur droit 28"/>
          <p:cNvCxnSpPr/>
          <p:nvPr/>
        </p:nvCxnSpPr>
        <p:spPr>
          <a:xfrm>
            <a:off x="1935968" y="3586895"/>
            <a:ext cx="6750831" cy="0"/>
          </a:xfrm>
          <a:prstGeom prst="line">
            <a:avLst/>
          </a:prstGeom>
          <a:ln w="13970">
            <a:solidFill>
              <a:srgbClr val="EB5B0C"/>
            </a:solidFill>
            <a:prstDash val="dash"/>
          </a:ln>
          <a:effectLst/>
        </p:spPr>
        <p:style>
          <a:lnRef idx="2">
            <a:schemeClr val="accent1"/>
          </a:lnRef>
          <a:fillRef idx="0">
            <a:schemeClr val="accent1"/>
          </a:fillRef>
          <a:effectRef idx="1">
            <a:schemeClr val="accent1"/>
          </a:effectRef>
          <a:fontRef idx="minor">
            <a:schemeClr val="tx1"/>
          </a:fontRef>
        </p:style>
      </p:cxnSp>
      <p:sp>
        <p:nvSpPr>
          <p:cNvPr id="31" name="ZoneTexte 30"/>
          <p:cNvSpPr txBox="1"/>
          <p:nvPr/>
        </p:nvSpPr>
        <p:spPr>
          <a:xfrm>
            <a:off x="1842206" y="4023933"/>
            <a:ext cx="6844593" cy="1815882"/>
          </a:xfrm>
          <a:prstGeom prst="rect">
            <a:avLst/>
          </a:prstGeom>
          <a:noFill/>
        </p:spPr>
        <p:txBody>
          <a:bodyPr wrap="square" rtlCol="0">
            <a:spAutoFit/>
          </a:bodyPr>
          <a:lstStyle/>
          <a:p>
            <a:pPr lvl="0">
              <a:defRPr/>
            </a:pPr>
            <a:r>
              <a:rPr lang="fr-FR" sz="1600" b="1" dirty="0">
                <a:solidFill>
                  <a:srgbClr val="EB5B0C"/>
                </a:solidFill>
                <a:latin typeface="Arial" panose="020B0604020202020204" pitchFamily="34" charset="0"/>
                <a:cs typeface="Arial" panose="020B0604020202020204" pitchFamily="34" charset="0"/>
              </a:rPr>
              <a:t>SOINS COURANTS</a:t>
            </a:r>
            <a:endParaRPr lang="fr-FR" sz="1600" dirty="0">
              <a:solidFill>
                <a:srgbClr val="EB5B0C"/>
              </a:solidFill>
            </a:endParaRPr>
          </a:p>
          <a:p>
            <a:pPr>
              <a:defRPr/>
            </a:pPr>
            <a:r>
              <a:rPr lang="fr-FR" sz="1600" dirty="0">
                <a:solidFill>
                  <a:schemeClr val="bg2"/>
                </a:solidFill>
              </a:rPr>
              <a:t>Une formule soins courants qui répond à l’ensemble des critères du contrat responsable, avec une prise en charge renforcée sur les postes souvent coûteux comme les honoraires généralistes/spécialistes et examens de radiologie.</a:t>
            </a:r>
          </a:p>
          <a:p>
            <a:pPr lvl="0" defTabSz="914400" fontAlgn="base">
              <a:spcBef>
                <a:spcPct val="0"/>
              </a:spcBef>
              <a:spcAft>
                <a:spcPct val="0"/>
              </a:spcAft>
            </a:pPr>
            <a:endParaRPr lang="fr-FR" altLang="fr-FR" sz="1600" b="1" dirty="0">
              <a:solidFill>
                <a:srgbClr val="E46C0A"/>
              </a:solidFill>
              <a:latin typeface="Arial" panose="020B0604020202020204" pitchFamily="34" charset="0"/>
              <a:cs typeface="Arial" panose="020B0604020202020204" pitchFamily="34" charset="0"/>
            </a:endParaRPr>
          </a:p>
          <a:p>
            <a:endParaRPr lang="fr-FR" sz="1600" dirty="0"/>
          </a:p>
        </p:txBody>
      </p:sp>
      <p:cxnSp>
        <p:nvCxnSpPr>
          <p:cNvPr id="32" name="Connecteur droit 31"/>
          <p:cNvCxnSpPr/>
          <p:nvPr/>
        </p:nvCxnSpPr>
        <p:spPr>
          <a:xfrm>
            <a:off x="3807069" y="4248164"/>
            <a:ext cx="4879731" cy="0"/>
          </a:xfrm>
          <a:prstGeom prst="line">
            <a:avLst/>
          </a:prstGeom>
          <a:ln w="13970">
            <a:solidFill>
              <a:srgbClr val="EB5B0C"/>
            </a:solidFill>
            <a:prstDash val="dash"/>
          </a:ln>
          <a:effectLst/>
        </p:spPr>
        <p:style>
          <a:lnRef idx="2">
            <a:schemeClr val="accent1"/>
          </a:lnRef>
          <a:fillRef idx="0">
            <a:schemeClr val="accent1"/>
          </a:fillRef>
          <a:effectRef idx="1">
            <a:schemeClr val="accent1"/>
          </a:effectRef>
          <a:fontRef idx="minor">
            <a:schemeClr val="tx1"/>
          </a:fontRef>
        </p:style>
      </p:cxnSp>
      <p:cxnSp>
        <p:nvCxnSpPr>
          <p:cNvPr id="33" name="Connecteur droit 32"/>
          <p:cNvCxnSpPr/>
          <p:nvPr/>
        </p:nvCxnSpPr>
        <p:spPr>
          <a:xfrm>
            <a:off x="1935968" y="5429264"/>
            <a:ext cx="6539817" cy="0"/>
          </a:xfrm>
          <a:prstGeom prst="line">
            <a:avLst/>
          </a:prstGeom>
          <a:ln w="13970">
            <a:solidFill>
              <a:srgbClr val="EB5B0C"/>
            </a:solidFill>
            <a:prstDash val="dash"/>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246244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3829" y="562534"/>
            <a:ext cx="1039286" cy="981189"/>
          </a:xfrm>
          <a:prstGeom prst="rect">
            <a:avLst/>
          </a:prstGeom>
        </p:spPr>
      </p:pic>
      <p:pic>
        <p:nvPicPr>
          <p:cNvPr id="3" name="Imag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2382" y="3629400"/>
            <a:ext cx="1065108" cy="1000556"/>
          </a:xfrm>
          <a:prstGeom prst="rect">
            <a:avLst/>
          </a:prstGeom>
        </p:spPr>
      </p:pic>
      <p:sp>
        <p:nvSpPr>
          <p:cNvPr id="9" name="ZoneTexte 8"/>
          <p:cNvSpPr txBox="1"/>
          <p:nvPr/>
        </p:nvSpPr>
        <p:spPr>
          <a:xfrm>
            <a:off x="1842206" y="607742"/>
            <a:ext cx="6844593" cy="2800767"/>
          </a:xfrm>
          <a:prstGeom prst="rect">
            <a:avLst/>
          </a:prstGeom>
          <a:noFill/>
        </p:spPr>
        <p:txBody>
          <a:bodyPr wrap="square" rtlCol="0">
            <a:spAutoFit/>
          </a:bodyPr>
          <a:lstStyle/>
          <a:p>
            <a:pPr lvl="0">
              <a:defRPr/>
            </a:pPr>
            <a:r>
              <a:rPr lang="fr-FR" altLang="fr-FR" sz="1600" b="1" dirty="0">
                <a:solidFill>
                  <a:srgbClr val="EB5B0C"/>
                </a:solidFill>
                <a:latin typeface="Arial" panose="020B0604020202020204" pitchFamily="34" charset="0"/>
                <a:cs typeface="Arial" panose="020B0604020202020204" pitchFamily="34" charset="0"/>
              </a:rPr>
              <a:t>PHARMACIE</a:t>
            </a:r>
            <a:endParaRPr lang="fr-FR" sz="1600" dirty="0">
              <a:solidFill>
                <a:srgbClr val="EB5B0C"/>
              </a:solidFill>
            </a:endParaRPr>
          </a:p>
          <a:p>
            <a:pPr>
              <a:defRPr/>
            </a:pPr>
            <a:r>
              <a:rPr lang="fr-FR" sz="1600" dirty="0">
                <a:solidFill>
                  <a:schemeClr val="bg2"/>
                </a:solidFill>
              </a:rPr>
              <a:t>Une formule pharmacie qui couvre l’intégralité des médicaments pris en charge par le RO, y compris les médicaments pris en charge par le RO à </a:t>
            </a:r>
            <a:r>
              <a:rPr lang="fr-FR" sz="1600" b="1" dirty="0">
                <a:solidFill>
                  <a:schemeClr val="bg2"/>
                </a:solidFill>
              </a:rPr>
              <a:t>15</a:t>
            </a:r>
            <a:r>
              <a:rPr lang="fr-FR" sz="1600" dirty="0">
                <a:solidFill>
                  <a:schemeClr val="bg2"/>
                </a:solidFill>
              </a:rPr>
              <a:t>% qui peuvent avoir un reste à charge important si non prévu par la garantie.</a:t>
            </a:r>
          </a:p>
          <a:p>
            <a:pPr>
              <a:defRPr/>
            </a:pPr>
            <a:endParaRPr lang="fr-FR" sz="1600" dirty="0">
              <a:solidFill>
                <a:schemeClr val="bg2"/>
              </a:solidFill>
            </a:endParaRPr>
          </a:p>
          <a:p>
            <a:pPr>
              <a:defRPr/>
            </a:pPr>
            <a:r>
              <a:rPr lang="fr-FR" sz="1600" b="1" dirty="0">
                <a:solidFill>
                  <a:srgbClr val="EB5B0C"/>
                </a:solidFill>
              </a:rPr>
              <a:t>Le + </a:t>
            </a:r>
          </a:p>
          <a:p>
            <a:r>
              <a:rPr lang="fr-FR" sz="1600" dirty="0">
                <a:solidFill>
                  <a:schemeClr val="bg2"/>
                </a:solidFill>
              </a:rPr>
              <a:t>Un forfait médication familiale de 40€/an , le forfait est versé sur justificatif et comprend les médicaments remboursés par le RO à 15% et 30%, les médicaments homéopathiques, les médicaments non prescrits ou non remboursés par le RO </a:t>
            </a:r>
            <a:r>
              <a:rPr lang="fr-FR" sz="800" b="1" dirty="0">
                <a:solidFill>
                  <a:schemeClr val="bg2"/>
                </a:solidFill>
              </a:rPr>
              <a:t>(sous réserve qu’ils figurent dans le répertoire des spécialités pharmaceutiques de l’ANSM).</a:t>
            </a:r>
            <a:endParaRPr lang="fr-FR" sz="1600" dirty="0"/>
          </a:p>
        </p:txBody>
      </p:sp>
      <p:cxnSp>
        <p:nvCxnSpPr>
          <p:cNvPr id="15" name="Connecteur droit 14"/>
          <p:cNvCxnSpPr/>
          <p:nvPr/>
        </p:nvCxnSpPr>
        <p:spPr>
          <a:xfrm>
            <a:off x="3217985" y="831973"/>
            <a:ext cx="5468815" cy="0"/>
          </a:xfrm>
          <a:prstGeom prst="line">
            <a:avLst/>
          </a:prstGeom>
          <a:ln w="13970">
            <a:solidFill>
              <a:srgbClr val="EB5B0C"/>
            </a:solidFill>
            <a:prstDash val="dash"/>
          </a:ln>
          <a:effectLst/>
        </p:spPr>
        <p:style>
          <a:lnRef idx="2">
            <a:schemeClr val="accent1"/>
          </a:lnRef>
          <a:fillRef idx="0">
            <a:schemeClr val="accent1"/>
          </a:fillRef>
          <a:effectRef idx="1">
            <a:schemeClr val="accent1"/>
          </a:effectRef>
          <a:fontRef idx="minor">
            <a:schemeClr val="tx1"/>
          </a:fontRef>
        </p:style>
      </p:cxnSp>
      <p:cxnSp>
        <p:nvCxnSpPr>
          <p:cNvPr id="29" name="Connecteur droit 28"/>
          <p:cNvCxnSpPr/>
          <p:nvPr/>
        </p:nvCxnSpPr>
        <p:spPr>
          <a:xfrm>
            <a:off x="1935968" y="3507765"/>
            <a:ext cx="6750831" cy="0"/>
          </a:xfrm>
          <a:prstGeom prst="line">
            <a:avLst/>
          </a:prstGeom>
          <a:ln w="13970">
            <a:solidFill>
              <a:srgbClr val="EB5B0C"/>
            </a:solidFill>
            <a:prstDash val="dash"/>
          </a:ln>
          <a:effectLst/>
        </p:spPr>
        <p:style>
          <a:lnRef idx="2">
            <a:schemeClr val="accent1"/>
          </a:lnRef>
          <a:fillRef idx="0">
            <a:schemeClr val="accent1"/>
          </a:fillRef>
          <a:effectRef idx="1">
            <a:schemeClr val="accent1"/>
          </a:effectRef>
          <a:fontRef idx="minor">
            <a:schemeClr val="tx1"/>
          </a:fontRef>
        </p:style>
      </p:cxnSp>
      <p:sp>
        <p:nvSpPr>
          <p:cNvPr id="16" name="ZoneTexte 15"/>
          <p:cNvSpPr txBox="1"/>
          <p:nvPr/>
        </p:nvSpPr>
        <p:spPr>
          <a:xfrm>
            <a:off x="1842205" y="3715375"/>
            <a:ext cx="6844593" cy="2554545"/>
          </a:xfrm>
          <a:prstGeom prst="rect">
            <a:avLst/>
          </a:prstGeom>
          <a:noFill/>
        </p:spPr>
        <p:txBody>
          <a:bodyPr wrap="square" rtlCol="0">
            <a:spAutoFit/>
          </a:bodyPr>
          <a:lstStyle/>
          <a:p>
            <a:pPr lvl="0">
              <a:defRPr/>
            </a:pPr>
            <a:r>
              <a:rPr lang="fr-FR" altLang="fr-FR" sz="1600" b="1" dirty="0">
                <a:solidFill>
                  <a:srgbClr val="EB5B0C"/>
                </a:solidFill>
                <a:latin typeface="Arial" panose="020B0604020202020204" pitchFamily="34" charset="0"/>
                <a:cs typeface="Arial" panose="020B0604020202020204" pitchFamily="34" charset="0"/>
              </a:rPr>
              <a:t>OPTIQUE</a:t>
            </a:r>
            <a:endParaRPr lang="fr-FR" sz="1600" dirty="0">
              <a:solidFill>
                <a:srgbClr val="EB5B0C"/>
              </a:solidFill>
            </a:endParaRPr>
          </a:p>
          <a:p>
            <a:pPr>
              <a:defRPr/>
            </a:pPr>
            <a:r>
              <a:rPr lang="fr-FR" sz="1600" dirty="0">
                <a:solidFill>
                  <a:schemeClr val="bg2"/>
                </a:solidFill>
              </a:rPr>
              <a:t>Un forfait optique complet et efficace, qui répond aux critères du contrat responsable et du 100% santé, avec un renforcement de la prise en charge des verres simples et des verres simples forte correction, multifocaux ou progressif pour la classe B (forfait monture 100€ + verres </a:t>
            </a:r>
            <a:r>
              <a:rPr lang="fr-FR" sz="1600" b="1" dirty="0">
                <a:solidFill>
                  <a:schemeClr val="bg2"/>
                </a:solidFill>
              </a:rPr>
              <a:t>220€, 360€ </a:t>
            </a:r>
            <a:r>
              <a:rPr lang="fr-FR" sz="1600" dirty="0">
                <a:solidFill>
                  <a:schemeClr val="bg2"/>
                </a:solidFill>
              </a:rPr>
              <a:t>ou 390€).</a:t>
            </a:r>
          </a:p>
          <a:p>
            <a:pPr>
              <a:defRPr/>
            </a:pPr>
            <a:endParaRPr lang="fr-FR" sz="1600" b="1" dirty="0">
              <a:solidFill>
                <a:schemeClr val="bg2"/>
              </a:solidFill>
            </a:endParaRPr>
          </a:p>
          <a:p>
            <a:pPr>
              <a:defRPr/>
            </a:pPr>
            <a:r>
              <a:rPr lang="fr-FR" sz="1600" b="1" dirty="0">
                <a:solidFill>
                  <a:srgbClr val="EB5B0C"/>
                </a:solidFill>
              </a:rPr>
              <a:t>Les +</a:t>
            </a:r>
            <a:endParaRPr lang="fr-FR" sz="1600" dirty="0">
              <a:solidFill>
                <a:srgbClr val="EB5B0C"/>
              </a:solidFill>
            </a:endParaRPr>
          </a:p>
          <a:p>
            <a:pPr>
              <a:defRPr/>
            </a:pPr>
            <a:r>
              <a:rPr lang="fr-FR" sz="1600" spc="-20" dirty="0">
                <a:solidFill>
                  <a:schemeClr val="bg2"/>
                </a:solidFill>
              </a:rPr>
              <a:t>Un forfait lentilles (pris en charge ou non par le RO) à 100% + 200€/an.</a:t>
            </a:r>
          </a:p>
          <a:p>
            <a:pPr>
              <a:defRPr/>
            </a:pPr>
            <a:r>
              <a:rPr lang="fr-FR" sz="1600" dirty="0">
                <a:solidFill>
                  <a:schemeClr val="bg2"/>
                </a:solidFill>
              </a:rPr>
              <a:t>Un forfait chirurgie réfractive de l’œil à 200€/œil/an.</a:t>
            </a:r>
          </a:p>
        </p:txBody>
      </p:sp>
      <p:cxnSp>
        <p:nvCxnSpPr>
          <p:cNvPr id="17" name="Connecteur droit 16"/>
          <p:cNvCxnSpPr/>
          <p:nvPr/>
        </p:nvCxnSpPr>
        <p:spPr>
          <a:xfrm>
            <a:off x="2901462" y="3939606"/>
            <a:ext cx="5785337" cy="0"/>
          </a:xfrm>
          <a:prstGeom prst="line">
            <a:avLst/>
          </a:prstGeom>
          <a:ln w="13970">
            <a:solidFill>
              <a:srgbClr val="EB5B0C"/>
            </a:solidFill>
            <a:prstDash val="dash"/>
          </a:ln>
          <a:effectLst/>
        </p:spPr>
        <p:style>
          <a:lnRef idx="2">
            <a:schemeClr val="accent1"/>
          </a:lnRef>
          <a:fillRef idx="0">
            <a:schemeClr val="accent1"/>
          </a:fillRef>
          <a:effectRef idx="1">
            <a:schemeClr val="accent1"/>
          </a:effectRef>
          <a:fontRef idx="minor">
            <a:schemeClr val="tx1"/>
          </a:fontRef>
        </p:style>
      </p:cxnSp>
      <p:cxnSp>
        <p:nvCxnSpPr>
          <p:cNvPr id="18" name="Connecteur droit 17"/>
          <p:cNvCxnSpPr/>
          <p:nvPr/>
        </p:nvCxnSpPr>
        <p:spPr>
          <a:xfrm>
            <a:off x="1935967" y="6131821"/>
            <a:ext cx="5774887" cy="0"/>
          </a:xfrm>
          <a:prstGeom prst="line">
            <a:avLst/>
          </a:prstGeom>
          <a:ln w="13970">
            <a:solidFill>
              <a:srgbClr val="EB5B0C"/>
            </a:solidFill>
            <a:prstDash val="dash"/>
          </a:ln>
          <a:effectLst/>
        </p:spPr>
        <p:style>
          <a:lnRef idx="2">
            <a:schemeClr val="accent1"/>
          </a:lnRef>
          <a:fillRef idx="0">
            <a:schemeClr val="accent1"/>
          </a:fillRef>
          <a:effectRef idx="1">
            <a:schemeClr val="accent1"/>
          </a:effectRef>
          <a:fontRef idx="minor">
            <a:schemeClr val="tx1"/>
          </a:fontRef>
        </p:style>
      </p:cxnSp>
      <p:sp>
        <p:nvSpPr>
          <p:cNvPr id="12" name="Rectangle 11"/>
          <p:cNvSpPr/>
          <p:nvPr/>
        </p:nvSpPr>
        <p:spPr>
          <a:xfrm>
            <a:off x="0" y="213735"/>
            <a:ext cx="749423" cy="181728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784433558"/>
      </p:ext>
    </p:extLst>
  </p:cSld>
  <p:clrMapOvr>
    <a:masterClrMapping/>
  </p:clrMapOvr>
</p:sld>
</file>

<file path=ppt/theme/theme1.xml><?xml version="1.0" encoding="utf-8"?>
<a:theme xmlns:a="http://schemas.openxmlformats.org/drawingml/2006/main" name="Thème par défaut">
  <a:themeElements>
    <a:clrScheme name="Personnalisée 10">
      <a:dk1>
        <a:srgbClr val="FFFFFF"/>
      </a:dk1>
      <a:lt1>
        <a:sysClr val="window" lastClr="FFFFFF"/>
      </a:lt1>
      <a:dk2>
        <a:srgbClr val="EA7906"/>
      </a:dk2>
      <a:lt2>
        <a:srgbClr val="604831"/>
      </a:lt2>
      <a:accent1>
        <a:srgbClr val="4F81BD"/>
      </a:accent1>
      <a:accent2>
        <a:srgbClr val="C0504D"/>
      </a:accent2>
      <a:accent3>
        <a:srgbClr val="9BBB59"/>
      </a:accent3>
      <a:accent4>
        <a:srgbClr val="8064A2"/>
      </a:accent4>
      <a:accent5>
        <a:srgbClr val="4BACC6"/>
      </a:accent5>
      <a:accent6>
        <a:srgbClr val="EA7906"/>
      </a:accent6>
      <a:hlink>
        <a:srgbClr val="0000FF"/>
      </a:hlink>
      <a:folHlink>
        <a:srgbClr val="800080"/>
      </a:folHlink>
    </a:clrScheme>
    <a:fontScheme name="Office Classique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Thème par défaut.thmx</Template>
  <TotalTime>2244</TotalTime>
  <Words>1353</Words>
  <Application>Microsoft Office PowerPoint</Application>
  <PresentationFormat>Affichage à l'écran (4:3)</PresentationFormat>
  <Paragraphs>169</Paragraphs>
  <Slides>18</Slides>
  <Notes>12</Notes>
  <HiddenSlides>0</HiddenSlides>
  <MMClips>0</MMClips>
  <ScaleCrop>false</ScaleCrop>
  <HeadingPairs>
    <vt:vector size="6" baseType="variant">
      <vt:variant>
        <vt:lpstr>Polices utilisées</vt:lpstr>
      </vt:variant>
      <vt:variant>
        <vt:i4>2</vt:i4>
      </vt:variant>
      <vt:variant>
        <vt:lpstr>Thème</vt:lpstr>
      </vt:variant>
      <vt:variant>
        <vt:i4>1</vt:i4>
      </vt:variant>
      <vt:variant>
        <vt:lpstr>Titres des diapositives</vt:lpstr>
      </vt:variant>
      <vt:variant>
        <vt:i4>18</vt:i4>
      </vt:variant>
    </vt:vector>
  </HeadingPairs>
  <TitlesOfParts>
    <vt:vector size="21" baseType="lpstr">
      <vt:lpstr>Arial</vt:lpstr>
      <vt:lpstr>Calibri</vt:lpstr>
      <vt:lpstr>Thème par défaut</vt:lpstr>
      <vt:lpstr>Présentation PowerPoint</vt:lpstr>
      <vt:lpstr>1</vt:lpstr>
      <vt:lpstr>Présentation PowerPoint</vt:lpstr>
      <vt:lpstr>Présentation PowerPoint</vt:lpstr>
      <vt:lpstr>Présentation PowerPoint</vt:lpstr>
      <vt:lpstr>2</vt:lpstr>
      <vt:lpstr>Présentation PowerPoint</vt:lpstr>
      <vt:lpstr>Présentation PowerPoint</vt:lpstr>
      <vt:lpstr>Présentation PowerPoint</vt:lpstr>
      <vt:lpstr>Présentation PowerPoint</vt:lpstr>
      <vt:lpstr>Présentation PowerPoint</vt:lpstr>
      <vt:lpstr>COTISATIONS 2021</vt:lpstr>
      <vt:lpstr>3</vt:lpstr>
      <vt:lpstr>Présentation PowerPoint</vt:lpstr>
      <vt:lpstr>Présentation PowerPoint</vt:lpstr>
      <vt:lpstr>Présentation PowerPoint</vt:lpstr>
      <vt:lpstr>4</vt:lpstr>
      <vt:lpstr>Présentation PowerPoint</vt:lpstr>
    </vt:vector>
  </TitlesOfParts>
  <Company>viasante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Ingrid CROS</dc:creator>
  <cp:lastModifiedBy>PAPYBARD 41</cp:lastModifiedBy>
  <cp:revision>377</cp:revision>
  <cp:lastPrinted>2018-03-15T17:19:52Z</cp:lastPrinted>
  <dcterms:created xsi:type="dcterms:W3CDTF">2017-08-31T10:11:47Z</dcterms:created>
  <dcterms:modified xsi:type="dcterms:W3CDTF">2021-02-17T16:49:21Z</dcterms:modified>
</cp:coreProperties>
</file>