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7" r:id="rId2"/>
    <p:sldId id="258" r:id="rId3"/>
    <p:sldId id="259" r:id="rId4"/>
    <p:sldId id="622" r:id="rId5"/>
    <p:sldId id="623" r:id="rId6"/>
    <p:sldId id="620" r:id="rId7"/>
    <p:sldId id="612" r:id="rId8"/>
    <p:sldId id="276" r:id="rId9"/>
    <p:sldId id="279" r:id="rId10"/>
    <p:sldId id="308" r:id="rId11"/>
    <p:sldId id="599" r:id="rId12"/>
    <p:sldId id="305" r:id="rId13"/>
    <p:sldId id="596" r:id="rId14"/>
    <p:sldId id="579" r:id="rId15"/>
    <p:sldId id="580" r:id="rId16"/>
    <p:sldId id="590" r:id="rId17"/>
    <p:sldId id="598" r:id="rId18"/>
    <p:sldId id="600" r:id="rId19"/>
    <p:sldId id="616" r:id="rId20"/>
    <p:sldId id="282" r:id="rId21"/>
    <p:sldId id="285" r:id="rId22"/>
    <p:sldId id="289" r:id="rId23"/>
    <p:sldId id="607" r:id="rId24"/>
    <p:sldId id="291" r:id="rId25"/>
    <p:sldId id="611" r:id="rId26"/>
    <p:sldId id="609" r:id="rId27"/>
    <p:sldId id="610" r:id="rId28"/>
    <p:sldId id="311" r:id="rId29"/>
    <p:sldId id="614" r:id="rId30"/>
    <p:sldId id="313" r:id="rId31"/>
    <p:sldId id="507" r:id="rId32"/>
    <p:sldId id="436" r:id="rId33"/>
    <p:sldId id="605" r:id="rId34"/>
    <p:sldId id="528" r:id="rId35"/>
    <p:sldId id="619" r:id="rId36"/>
    <p:sldId id="621" r:id="rId37"/>
    <p:sldId id="617" r:id="rId38"/>
    <p:sldId id="604" r:id="rId39"/>
    <p:sldId id="603" r:id="rId40"/>
    <p:sldId id="602" r:id="rId41"/>
    <p:sldId id="562" r:id="rId42"/>
    <p:sldId id="574" r:id="rId43"/>
    <p:sldId id="576" r:id="rId44"/>
    <p:sldId id="572" r:id="rId45"/>
    <p:sldId id="577" r:id="rId46"/>
    <p:sldId id="601" r:id="rId47"/>
    <p:sldId id="548" r:id="rId48"/>
    <p:sldId id="549" r:id="rId49"/>
    <p:sldId id="541" r:id="rId50"/>
    <p:sldId id="437" r:id="rId51"/>
    <p:sldId id="522" r:id="rId52"/>
    <p:sldId id="624" r:id="rId53"/>
    <p:sldId id="542" r:id="rId54"/>
    <p:sldId id="506" r:id="rId55"/>
    <p:sldId id="508" r:id="rId56"/>
    <p:sldId id="368" r:id="rId57"/>
    <p:sldId id="615" r:id="rId58"/>
    <p:sldId id="362" r:id="rId59"/>
    <p:sldId id="358" r:id="rId60"/>
    <p:sldId id="413" r:id="rId61"/>
    <p:sldId id="527" r:id="rId62"/>
  </p:sldIdLst>
  <p:sldSz cx="12192000" cy="6858000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ques BACHELIER-LUBIN" initials="JB" lastIdx="3" clrIdx="0">
    <p:extLst>
      <p:ext uri="{19B8F6BF-5375-455C-9EA6-DF929625EA0E}">
        <p15:presenceInfo xmlns:p15="http://schemas.microsoft.com/office/powerpoint/2012/main" userId="029c13ef49d757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74" autoAdjust="0"/>
  </p:normalViewPr>
  <p:slideViewPr>
    <p:cSldViewPr snapToGrid="0">
      <p:cViewPr varScale="1">
        <p:scale>
          <a:sx n="85" d="100"/>
          <a:sy n="85" d="100"/>
        </p:scale>
        <p:origin x="7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Rolland" userId="54aec73b601d44f9" providerId="LiveId" clId="{77602CF1-9C52-4C22-8C7B-729CF54FB95C}"/>
    <pc:docChg chg="delSld">
      <pc:chgData name="Alain Rolland" userId="54aec73b601d44f9" providerId="LiveId" clId="{77602CF1-9C52-4C22-8C7B-729CF54FB95C}" dt="2023-02-02T16:26:49.672" v="4" actId="47"/>
      <pc:docMkLst>
        <pc:docMk/>
      </pc:docMkLst>
      <pc:sldChg chg="del">
        <pc:chgData name="Alain Rolland" userId="54aec73b601d44f9" providerId="LiveId" clId="{77602CF1-9C52-4C22-8C7B-729CF54FB95C}" dt="2023-02-02T16:26:46.799" v="0" actId="47"/>
        <pc:sldMkLst>
          <pc:docMk/>
          <pc:sldMk cId="1933679340" sldId="256"/>
        </pc:sldMkLst>
      </pc:sldChg>
      <pc:sldChg chg="del">
        <pc:chgData name="Alain Rolland" userId="54aec73b601d44f9" providerId="LiveId" clId="{77602CF1-9C52-4C22-8C7B-729CF54FB95C}" dt="2023-02-02T16:26:49.107" v="3" actId="47"/>
        <pc:sldMkLst>
          <pc:docMk/>
          <pc:sldMk cId="2152067427" sldId="264"/>
        </pc:sldMkLst>
      </pc:sldChg>
      <pc:sldChg chg="del">
        <pc:chgData name="Alain Rolland" userId="54aec73b601d44f9" providerId="LiveId" clId="{77602CF1-9C52-4C22-8C7B-729CF54FB95C}" dt="2023-02-02T16:26:49.672" v="4" actId="47"/>
        <pc:sldMkLst>
          <pc:docMk/>
          <pc:sldMk cId="3060740620" sldId="592"/>
        </pc:sldMkLst>
      </pc:sldChg>
      <pc:sldChg chg="del">
        <pc:chgData name="Alain Rolland" userId="54aec73b601d44f9" providerId="LiveId" clId="{77602CF1-9C52-4C22-8C7B-729CF54FB95C}" dt="2023-02-02T16:26:48.526" v="2" actId="47"/>
        <pc:sldMkLst>
          <pc:docMk/>
          <pc:sldMk cId="4098122159" sldId="594"/>
        </pc:sldMkLst>
      </pc:sldChg>
      <pc:sldChg chg="del">
        <pc:chgData name="Alain Rolland" userId="54aec73b601d44f9" providerId="LiveId" clId="{77602CF1-9C52-4C22-8C7B-729CF54FB95C}" dt="2023-02-02T16:26:47.904" v="1" actId="47"/>
        <pc:sldMkLst>
          <pc:docMk/>
          <pc:sldMk cId="632563213" sldId="59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89826280339557E-2"/>
          <c:y val="0.1357991544569587"/>
          <c:w val="0.8284139044269655"/>
          <c:h val="0.78195724941027944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Nombre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1018664707021756E-2"/>
                  <c:y val="-4.7468354430379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80-4049-B480-178EA9CC8BAA}"/>
                </c:ext>
              </c:extLst>
            </c:dLbl>
            <c:dLbl>
              <c:idx val="2"/>
              <c:layout>
                <c:manualLayout>
                  <c:x val="-2.3414662502421229E-2"/>
                  <c:y val="6.065400843881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80-4049-B480-178EA9CC8BAA}"/>
                </c:ext>
              </c:extLst>
            </c:dLbl>
            <c:dLbl>
              <c:idx val="4"/>
              <c:layout>
                <c:manualLayout>
                  <c:x val="-1.2395997795399549E-2"/>
                  <c:y val="-4.746835443037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480-4049-B480-178EA9CC8BAA}"/>
                </c:ext>
              </c:extLst>
            </c:dLbl>
            <c:dLbl>
              <c:idx val="8"/>
              <c:layout>
                <c:manualLayout>
                  <c:x val="-3.3055994121065191E-2"/>
                  <c:y val="-4.4831223628692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C5-412E-B563-88D85E680D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Feuil1!$A$2:$A$10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Feuil1!$B$2:$B$10</c:f>
              <c:numCache>
                <c:formatCode>General</c:formatCode>
                <c:ptCount val="9"/>
                <c:pt idx="0">
                  <c:v>11</c:v>
                </c:pt>
                <c:pt idx="1">
                  <c:v>14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18</c:v>
                </c:pt>
                <c:pt idx="7">
                  <c:v>19</c:v>
                </c:pt>
                <c:pt idx="8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0-4049-B480-178EA9CC8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smooth val="0"/>
        <c:axId val="1629817407"/>
        <c:axId val="1629815327"/>
      </c:lineChart>
      <c:catAx>
        <c:axId val="16298174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5327"/>
        <c:crosses val="autoZero"/>
        <c:auto val="1"/>
        <c:lblAlgn val="ctr"/>
        <c:lblOffset val="100"/>
        <c:noMultiLvlLbl val="0"/>
      </c:catAx>
      <c:valAx>
        <c:axId val="1629815327"/>
        <c:scaling>
          <c:orientation val="minMax"/>
          <c:min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7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0828145537503231E-2"/>
          <c:y val="2.897542277152065E-2"/>
          <c:w val="0.80497852770250644"/>
          <c:h val="0.86563340974783221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31-déc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9.641331618644014E-3"/>
                  <c:y val="4.2194092827004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8-4C18-BD60-DCD110FD8D6D}"/>
                </c:ext>
              </c:extLst>
            </c:dLbl>
            <c:dLbl>
              <c:idx val="2"/>
              <c:layout>
                <c:manualLayout>
                  <c:x val="-4.5591702354215967E-2"/>
                  <c:y val="-6.5928270042194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65-475C-A6A7-2CC9CEBA5148}"/>
                </c:ext>
              </c:extLst>
            </c:dLbl>
            <c:dLbl>
              <c:idx val="4"/>
              <c:layout>
                <c:manualLayout>
                  <c:x val="9.4952729166214177E-17"/>
                  <c:y val="-2.3734177215189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46-4F59-A930-B6881DC0B8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1243</c:v>
                </c:pt>
                <c:pt idx="1">
                  <c:v>1490</c:v>
                </c:pt>
                <c:pt idx="2">
                  <c:v>1634</c:v>
                </c:pt>
                <c:pt idx="3">
                  <c:v>1857</c:v>
                </c:pt>
                <c:pt idx="4">
                  <c:v>2018</c:v>
                </c:pt>
                <c:pt idx="5">
                  <c:v>1935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0-4049-B480-178EA9CC8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smooth val="0"/>
        <c:axId val="1629817407"/>
        <c:axId val="1629815327"/>
      </c:lineChart>
      <c:catAx>
        <c:axId val="16298174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5327"/>
        <c:crosses val="autoZero"/>
        <c:auto val="1"/>
        <c:lblAlgn val="ctr"/>
        <c:lblOffset val="100"/>
        <c:noMultiLvlLbl val="0"/>
      </c:catAx>
      <c:valAx>
        <c:axId val="1629815327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740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87444358213411E-2"/>
          <c:y val="2.897542277152065E-2"/>
          <c:w val="0.80497852770250644"/>
          <c:h val="0.86563340974783221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Progression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88-4C18-BD60-DCD110FD8D6D}"/>
              </c:ext>
            </c:extLst>
          </c:dPt>
          <c:dLbls>
            <c:dLbl>
              <c:idx val="1"/>
              <c:layout>
                <c:manualLayout>
                  <c:x val="-2.4601673117681435E-2"/>
                  <c:y val="7.9113924050632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8-4C18-BD60-DCD110FD8D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227</c:v>
                </c:pt>
                <c:pt idx="1">
                  <c:v>183</c:v>
                </c:pt>
                <c:pt idx="2">
                  <c:v>223</c:v>
                </c:pt>
                <c:pt idx="3">
                  <c:v>265</c:v>
                </c:pt>
                <c:pt idx="4">
                  <c:v>-83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0-4049-B480-178EA9CC8BA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ENTREES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Feuil1!$C$2:$C$6</c:f>
              <c:numCache>
                <c:formatCode>General</c:formatCode>
                <c:ptCount val="5"/>
                <c:pt idx="0">
                  <c:v>353</c:v>
                </c:pt>
                <c:pt idx="1">
                  <c:v>374</c:v>
                </c:pt>
                <c:pt idx="2">
                  <c:v>381</c:v>
                </c:pt>
                <c:pt idx="3">
                  <c:v>470</c:v>
                </c:pt>
                <c:pt idx="4">
                  <c:v>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B1-4597-A33E-6E38BD2D1BB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SORTIES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2948249009306018E-2"/>
                  <c:y val="-7.12025316455697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C69-4E68-8DDC-AECA2ED21D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Feuil1!$D$2:$D$6</c:f>
              <c:numCache>
                <c:formatCode>General</c:formatCode>
                <c:ptCount val="5"/>
                <c:pt idx="0">
                  <c:v>126</c:v>
                </c:pt>
                <c:pt idx="1">
                  <c:v>191</c:v>
                </c:pt>
                <c:pt idx="2">
                  <c:v>158</c:v>
                </c:pt>
                <c:pt idx="3">
                  <c:v>315</c:v>
                </c:pt>
                <c:pt idx="4">
                  <c:v>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69-4E68-8DDC-AECA2ED21D5E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29817407"/>
        <c:axId val="1629815327"/>
      </c:lineChart>
      <c:catAx>
        <c:axId val="162981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5327"/>
        <c:crosses val="autoZero"/>
        <c:auto val="1"/>
        <c:lblAlgn val="ctr"/>
        <c:lblOffset val="100"/>
        <c:noMultiLvlLbl val="0"/>
      </c:catAx>
      <c:valAx>
        <c:axId val="1629815327"/>
        <c:scaling>
          <c:orientation val="minMax"/>
          <c:max val="500"/>
          <c:min val="-20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740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r"/>
      <c:layout>
        <c:manualLayout>
          <c:xMode val="edge"/>
          <c:yMode val="edge"/>
          <c:x val="0.80926994713444045"/>
          <c:y val="0"/>
          <c:w val="0.19073005286555966"/>
          <c:h val="0.27691493072859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225354588308892"/>
          <c:y val="2.897542277152065E-2"/>
          <c:w val="0.80497852770250644"/>
          <c:h val="0.86563340974783221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Taux penetration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6.7908468317979628E-2"/>
                  <c:y val="-7.6476793248945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8-4C18-BD60-DCD110FD8D6D}"/>
                </c:ext>
              </c:extLst>
            </c:dLbl>
            <c:dLbl>
              <c:idx val="2"/>
              <c:layout>
                <c:manualLayout>
                  <c:x val="-4.5591702354215967E-2"/>
                  <c:y val="-6.5928270042194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65-475C-A6A7-2CC9CEBA5148}"/>
                </c:ext>
              </c:extLst>
            </c:dLbl>
            <c:dLbl>
              <c:idx val="3"/>
              <c:layout>
                <c:manualLayout>
                  <c:x val="-5.9561945442807684E-2"/>
                  <c:y val="-7.6476793248945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1-44BF-BB6F-4F1925C7BA8A}"/>
                </c:ext>
              </c:extLst>
            </c:dLbl>
            <c:dLbl>
              <c:idx val="4"/>
              <c:layout>
                <c:manualLayout>
                  <c:x val="-6.474124504653009E-3"/>
                  <c:y val="-5.5379746835443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46-4F59-A930-B6881DC0B8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Feuil1!$B$2:$B$7</c:f>
              <c:numCache>
                <c:formatCode>0.00%</c:formatCode>
                <c:ptCount val="6"/>
                <c:pt idx="0">
                  <c:v>9.8000000000000004E-2</c:v>
                </c:pt>
                <c:pt idx="1">
                  <c:v>0.111</c:v>
                </c:pt>
                <c:pt idx="2">
                  <c:v>0.123</c:v>
                </c:pt>
                <c:pt idx="3">
                  <c:v>0.13500000000000001</c:v>
                </c:pt>
                <c:pt idx="4">
                  <c:v>0.14399999999999999</c:v>
                </c:pt>
                <c:pt idx="5">
                  <c:v>0.13500000000000001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0-4049-B480-178EA9CC8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smooth val="0"/>
        <c:axId val="1629817407"/>
        <c:axId val="1629815327"/>
      </c:lineChart>
      <c:catAx>
        <c:axId val="16298174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5327"/>
        <c:crosses val="autoZero"/>
        <c:auto val="1"/>
        <c:lblAlgn val="ctr"/>
        <c:lblOffset val="100"/>
        <c:noMultiLvlLbl val="0"/>
      </c:catAx>
      <c:valAx>
        <c:axId val="1629815327"/>
        <c:scaling>
          <c:orientation val="minMax"/>
          <c:min val="6.000000000000001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in"/>
        <c:minorTickMark val="none"/>
        <c:tickLblPos val="nextTo"/>
        <c:spPr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740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77976934988371049"/>
          <c:y val="0.498673336323466"/>
          <c:w val="0.22023065011628956"/>
          <c:h val="9.23049769095318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27948438645086E-2"/>
          <c:y val="2.897542277152065E-2"/>
          <c:w val="0.80497852770250644"/>
          <c:h val="0.86563340974783221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Allocataires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075797622334467E-2"/>
                  <c:y val="6.065400843881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9FF-4DAC-85DE-7CACA11A19DA}"/>
                </c:ext>
              </c:extLst>
            </c:dLbl>
            <c:dLbl>
              <c:idx val="1"/>
              <c:layout>
                <c:manualLayout>
                  <c:x val="-9.641331618644014E-3"/>
                  <c:y val="4.2194092827004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8-4C18-BD60-DCD110FD8D6D}"/>
                </c:ext>
              </c:extLst>
            </c:dLbl>
            <c:dLbl>
              <c:idx val="2"/>
              <c:layout>
                <c:manualLayout>
                  <c:x val="-2.8758978642118099E-2"/>
                  <c:y val="4.4831223628691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65-475C-A6A7-2CC9CEBA5148}"/>
                </c:ext>
              </c:extLst>
            </c:dLbl>
            <c:dLbl>
              <c:idx val="3"/>
              <c:layout>
                <c:manualLayout>
                  <c:x val="-3.2370622523265044E-2"/>
                  <c:y val="5.8016877637130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FF-4DAC-85DE-7CACA11A19DA}"/>
                </c:ext>
              </c:extLst>
            </c:dLbl>
            <c:dLbl>
              <c:idx val="4"/>
              <c:layout>
                <c:manualLayout>
                  <c:x val="-3.7549922126987455E-2"/>
                  <c:y val="6.065400843881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FF-4DAC-85DE-7CACA11A19DA}"/>
                </c:ext>
              </c:extLst>
            </c:dLbl>
            <c:dLbl>
              <c:idx val="5"/>
              <c:layout>
                <c:manualLayout>
                  <c:x val="-3.6255097226056757E-2"/>
                  <c:y val="5.2742616033755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FF-4DAC-85DE-7CACA11A1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12724</c:v>
                </c:pt>
                <c:pt idx="1">
                  <c:v>13412</c:v>
                </c:pt>
                <c:pt idx="2">
                  <c:v>13507</c:v>
                </c:pt>
                <c:pt idx="3">
                  <c:v>13957</c:v>
                </c:pt>
                <c:pt idx="4">
                  <c:v>14319</c:v>
                </c:pt>
                <c:pt idx="5">
                  <c:v>14679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80-4049-B480-178EA9CC8BA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DP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19132291954264E-2"/>
                  <c:y val="5.2742616033755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FF-4DAC-85DE-7CACA11A19DA}"/>
                </c:ext>
              </c:extLst>
            </c:dLbl>
            <c:dLbl>
              <c:idx val="1"/>
              <c:layout>
                <c:manualLayout>
                  <c:x val="-2.2012023315820233E-2"/>
                  <c:y val="5.8016877637130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9FF-4DAC-85DE-7CACA11A19DA}"/>
                </c:ext>
              </c:extLst>
            </c:dLbl>
            <c:dLbl>
              <c:idx val="2"/>
              <c:layout>
                <c:manualLayout>
                  <c:x val="-4.2729221730709907E-2"/>
                  <c:y val="7.6476793248945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FF-4DAC-85DE-7CACA11A19DA}"/>
                </c:ext>
              </c:extLst>
            </c:dLbl>
            <c:dLbl>
              <c:idx val="3"/>
              <c:layout>
                <c:manualLayout>
                  <c:x val="-3.2370622523265044E-2"/>
                  <c:y val="4.4831223628691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FF-4DAC-85DE-7CACA11A19DA}"/>
                </c:ext>
              </c:extLst>
            </c:dLbl>
            <c:dLbl>
              <c:idx val="4"/>
              <c:layout>
                <c:manualLayout>
                  <c:x val="-3.6255097226056757E-2"/>
                  <c:y val="5.0105485232067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9FF-4DAC-85DE-7CACA11A19DA}"/>
                </c:ext>
              </c:extLst>
            </c:dLbl>
            <c:dLbl>
              <c:idx val="5"/>
              <c:layout>
                <c:manualLayout>
                  <c:x val="-4.0139571928848657E-2"/>
                  <c:y val="4.7468354430379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FF-4DAC-85DE-7CACA11A1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9757</c:v>
                </c:pt>
                <c:pt idx="1">
                  <c:v>10326</c:v>
                </c:pt>
                <c:pt idx="2">
                  <c:v>10585</c:v>
                </c:pt>
                <c:pt idx="3">
                  <c:v>10959</c:v>
                </c:pt>
                <c:pt idx="4">
                  <c:v>11311</c:v>
                </c:pt>
                <c:pt idx="5">
                  <c:v>11663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F-4DAC-85DE-7CACA11A19DA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DD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780972721403867E-2"/>
                  <c:y val="-5.8016877637130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9FF-4DAC-85DE-7CACA11A19DA}"/>
                </c:ext>
              </c:extLst>
            </c:dLbl>
            <c:dLbl>
              <c:idx val="1"/>
              <c:layout>
                <c:manualLayout>
                  <c:x val="-2.9780972721403842E-2"/>
                  <c:y val="-6.329113924050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9FF-4DAC-85DE-7CACA11A19DA}"/>
                </c:ext>
              </c:extLst>
            </c:dLbl>
            <c:dLbl>
              <c:idx val="2"/>
              <c:layout>
                <c:manualLayout>
                  <c:x val="-3.1075797622334492E-2"/>
                  <c:y val="-6.329113924050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9FF-4DAC-85DE-7CACA11A19DA}"/>
                </c:ext>
              </c:extLst>
            </c:dLbl>
            <c:dLbl>
              <c:idx val="3"/>
              <c:layout>
                <c:manualLayout>
                  <c:x val="-3.1075797622334447E-2"/>
                  <c:y val="-5.8016877637130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9FF-4DAC-85DE-7CACA11A19DA}"/>
                </c:ext>
              </c:extLst>
            </c:dLbl>
            <c:dLbl>
              <c:idx val="4"/>
              <c:layout>
                <c:manualLayout>
                  <c:x val="-3.4960272325126253E-2"/>
                  <c:y val="-5.8016877637130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9FF-4DAC-85DE-7CACA11A19DA}"/>
                </c:ext>
              </c:extLst>
            </c:dLbl>
            <c:dLbl>
              <c:idx val="5"/>
              <c:layout>
                <c:manualLayout>
                  <c:x val="-3.3665447424195652E-2"/>
                  <c:y val="-6.06540084388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9FF-4DAC-85DE-7CACA11A19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Feuil1!$D$2:$D$7</c:f>
              <c:numCache>
                <c:formatCode>General</c:formatCode>
                <c:ptCount val="6"/>
                <c:pt idx="0">
                  <c:v>2967</c:v>
                </c:pt>
                <c:pt idx="1">
                  <c:v>3086</c:v>
                </c:pt>
                <c:pt idx="2">
                  <c:v>2922</c:v>
                </c:pt>
                <c:pt idx="3">
                  <c:v>2998</c:v>
                </c:pt>
                <c:pt idx="4">
                  <c:v>3008</c:v>
                </c:pt>
                <c:pt idx="5">
                  <c:v>3016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FF-4DAC-85DE-7CACA11A1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dropLines>
        <c:smooth val="0"/>
        <c:axId val="1629817407"/>
        <c:axId val="1629815327"/>
      </c:lineChart>
      <c:catAx>
        <c:axId val="16298174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5327"/>
        <c:crosses val="autoZero"/>
        <c:auto val="1"/>
        <c:lblAlgn val="ctr"/>
        <c:lblOffset val="100"/>
        <c:noMultiLvlLbl val="0"/>
      </c:catAx>
      <c:valAx>
        <c:axId val="1629815327"/>
        <c:scaling>
          <c:orientation val="minMax"/>
          <c:max val="15000"/>
          <c:min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29817407"/>
        <c:crosses val="autoZero"/>
        <c:crossBetween val="between"/>
        <c:majorUnit val="1000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243737629364998E-2"/>
          <c:y val="0.22713279519271842"/>
          <c:w val="0.92322601428641049"/>
          <c:h val="0.653645657989673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Feuil1!$A$2:$A$12</c:f>
              <c:numCache>
                <c:formatCode>General</c:formatCode>
                <c:ptCount val="11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27</c:v>
                </c:pt>
                <c:pt idx="4">
                  <c:v>30</c:v>
                </c:pt>
                <c:pt idx="5">
                  <c:v>34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</c:numCache>
            </c:numRef>
          </c:cat>
          <c:val>
            <c:numRef>
              <c:f>Feuil1!$B$2:$B$12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37-46DD-8E06-33C78FE27436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Feuil1!$A$2:$A$12</c:f>
              <c:numCache>
                <c:formatCode>General</c:formatCode>
                <c:ptCount val="11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27</c:v>
                </c:pt>
                <c:pt idx="4">
                  <c:v>30</c:v>
                </c:pt>
                <c:pt idx="5">
                  <c:v>34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</c:numCache>
            </c:numRef>
          </c:cat>
          <c:val>
            <c:numRef>
              <c:f>Feuil1!$C$2:$C$12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2-454D-BB9C-4FA3B996C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714272"/>
        <c:axId val="589705120"/>
      </c:barChart>
      <c:catAx>
        <c:axId val="58971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9705120"/>
        <c:crosses val="autoZero"/>
        <c:auto val="1"/>
        <c:lblAlgn val="ctr"/>
        <c:lblOffset val="100"/>
        <c:noMultiLvlLbl val="0"/>
      </c:catAx>
      <c:valAx>
        <c:axId val="589705120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971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7371800121531278"/>
          <c:y val="7.179703128581609E-2"/>
          <c:w val="0.24658140127746495"/>
          <c:h val="9.30770597786434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1137161106274805E-2"/>
          <c:y val="5.8278210953115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37186628440265346"/>
          <c:y val="0.16096772423499986"/>
          <c:w val="0.37293660115499033"/>
          <c:h val="0.60633103679809253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B5F-4732-9111-F73C736A1751}"/>
              </c:ext>
            </c:extLst>
          </c:dPt>
          <c:dPt>
            <c:idx val="1"/>
            <c:bubble3D val="0"/>
            <c:explosion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88-49FD-97B8-F06F1B03E5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B5F-4732-9111-F73C736A17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688-49FD-97B8-F06F1B03E5B3}"/>
              </c:ext>
            </c:extLst>
          </c:dPt>
          <c:dLbls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TS</c:v>
                </c:pt>
                <c:pt idx="1">
                  <c:v>PS</c:v>
                </c:pt>
                <c:pt idx="2">
                  <c:v>PPS</c:v>
                </c:pt>
                <c:pt idx="3">
                  <c:v>PTS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8-49FD-97B8-F06F1B03E5B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944627280570021"/>
          <c:y val="8.9753555072015337E-2"/>
          <c:w val="7.6749987814226775E-2"/>
          <c:h val="0.3871715657626224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3.1137161106274805E-2"/>
          <c:y val="5.8278210953115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37186628440265346"/>
          <c:y val="0.16096772423499986"/>
          <c:w val="0.37293660115499033"/>
          <c:h val="0.60633103679809253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A8-4553-8584-DACA4F8B44CF}"/>
              </c:ext>
            </c:extLst>
          </c:dPt>
          <c:dPt>
            <c:idx val="1"/>
            <c:bubble3D val="0"/>
            <c:explosion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688-49FD-97B8-F06F1B03E5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A8-4553-8584-DACA4F8B44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688-49FD-97B8-F06F1B03E5B3}"/>
              </c:ext>
            </c:extLst>
          </c:dPt>
          <c:dLbls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TS</c:v>
                </c:pt>
                <c:pt idx="1">
                  <c:v>PS</c:v>
                </c:pt>
                <c:pt idx="2">
                  <c:v>PPS</c:v>
                </c:pt>
                <c:pt idx="3">
                  <c:v>PTS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8-49FD-97B8-F06F1B03E5B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031235460156953"/>
          <c:y val="8.9753555072015337E-2"/>
          <c:w val="9.5883867365613079E-2"/>
          <c:h val="0.4452439038198403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55654904370474E-2"/>
          <c:y val="2.4625362350746111E-2"/>
          <c:w val="0.92621606469495921"/>
          <c:h val="0.74502004101153763"/>
        </c:manualLayout>
      </c:layout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Coachés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3.2407407407407406E-2"/>
                  <c:y val="2.8034408674652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B-4565-8200-62EEF34CC25A}"/>
                </c:ext>
              </c:extLst>
            </c:dLbl>
            <c:dLbl>
              <c:idx val="11"/>
              <c:layout>
                <c:manualLayout>
                  <c:x val="-1.0802469135802583E-2"/>
                  <c:y val="-2.29371431231816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776295324195584E-2"/>
                      <c:h val="9.28067359640324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14B-4565-8200-62EEF34CC25A}"/>
                </c:ext>
              </c:extLst>
            </c:dLbl>
            <c:dLbl>
              <c:idx val="13"/>
              <c:layout>
                <c:manualLayout>
                  <c:x val="0"/>
                  <c:y val="3.3454998135326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67-4A58-AF27-8E88064A6849}"/>
                </c:ext>
              </c:extLst>
            </c:dLbl>
            <c:dLbl>
              <c:idx val="14"/>
              <c:layout>
                <c:manualLayout>
                  <c:x val="0"/>
                  <c:y val="-3.3454998135326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67-4A58-AF27-8E88064A68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Feuil1!$B$2:$B$9</c:f>
              <c:numCache>
                <c:formatCode>General</c:formatCode>
                <c:ptCount val="8"/>
                <c:pt idx="0">
                  <c:v>125</c:v>
                </c:pt>
                <c:pt idx="1">
                  <c:v>115</c:v>
                </c:pt>
                <c:pt idx="2">
                  <c:v>126</c:v>
                </c:pt>
                <c:pt idx="3">
                  <c:v>133</c:v>
                </c:pt>
                <c:pt idx="4">
                  <c:v>110</c:v>
                </c:pt>
                <c:pt idx="5">
                  <c:v>97</c:v>
                </c:pt>
                <c:pt idx="6">
                  <c:v>109</c:v>
                </c:pt>
                <c:pt idx="7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4B-4565-8200-62EEF34CC25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Reports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5.1033995765445359E-2"/>
                  <c:y val="-4.3305030179117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4B-4565-8200-62EEF34CC25A}"/>
                </c:ext>
              </c:extLst>
            </c:dLbl>
            <c:dLbl>
              <c:idx val="3"/>
              <c:layout>
                <c:manualLayout>
                  <c:x val="-4.4861111111111109E-2"/>
                  <c:y val="3.06148987329730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14B-4565-8200-62EEF34CC25A}"/>
                </c:ext>
              </c:extLst>
            </c:dLbl>
            <c:dLbl>
              <c:idx val="5"/>
              <c:layout>
                <c:manualLayout>
                  <c:x val="-1.3131828516539921E-3"/>
                  <c:y val="-3.11212391821627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201278504491729E-2"/>
                      <c:h val="0.128981060105723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14B-4565-8200-62EEF34CC25A}"/>
                </c:ext>
              </c:extLst>
            </c:dLbl>
            <c:dLbl>
              <c:idx val="7"/>
              <c:layout>
                <c:manualLayout>
                  <c:x val="-4.2163810788284611E-3"/>
                  <c:y val="-5.6530291449858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4B-4565-8200-62EEF34CC25A}"/>
                </c:ext>
              </c:extLst>
            </c:dLbl>
            <c:dLbl>
              <c:idx val="9"/>
              <c:layout>
                <c:manualLayout>
                  <c:x val="-6.3379629629629633E-2"/>
                  <c:y val="7.13922204415589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4B-4565-8200-62EEF34CC2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Feuil1!$C$2:$C$9</c:f>
              <c:numCache>
                <c:formatCode>General</c:formatCode>
                <c:ptCount val="8"/>
                <c:pt idx="0">
                  <c:v>21</c:v>
                </c:pt>
                <c:pt idx="1">
                  <c:v>23</c:v>
                </c:pt>
                <c:pt idx="2">
                  <c:v>28</c:v>
                </c:pt>
                <c:pt idx="3">
                  <c:v>33</c:v>
                </c:pt>
                <c:pt idx="4">
                  <c:v>28</c:v>
                </c:pt>
                <c:pt idx="5">
                  <c:v>24</c:v>
                </c:pt>
                <c:pt idx="6">
                  <c:v>52</c:v>
                </c:pt>
                <c:pt idx="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4B-4565-8200-62EEF34CC25A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Collés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1.4515991135872984E-2"/>
                  <c:y val="-3.5844640859277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5F-45BD-A6AA-1D5955DBB9BB}"/>
                </c:ext>
              </c:extLst>
            </c:dLbl>
            <c:dLbl>
              <c:idx val="7"/>
              <c:layout>
                <c:manualLayout>
                  <c:x val="-5.0805968975555074E-2"/>
                  <c:y val="1.433785634371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17-4BAF-AB7A-383EDBF04F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Feuil1!$D$2:$D$9</c:f>
              <c:numCache>
                <c:formatCode>General</c:formatCode>
                <c:ptCount val="8"/>
                <c:pt idx="0">
                  <c:v>18</c:v>
                </c:pt>
                <c:pt idx="1">
                  <c:v>14</c:v>
                </c:pt>
                <c:pt idx="2">
                  <c:v>19</c:v>
                </c:pt>
                <c:pt idx="3">
                  <c:v>18</c:v>
                </c:pt>
                <c:pt idx="4">
                  <c:v>17</c:v>
                </c:pt>
                <c:pt idx="5">
                  <c:v>8</c:v>
                </c:pt>
                <c:pt idx="6">
                  <c:v>10</c:v>
                </c:pt>
                <c:pt idx="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B5-4DAD-A66B-C0A8298D8123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Diplomés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Feuil1!$E$2:$E$9</c:f>
              <c:numCache>
                <c:formatCode>General</c:formatCode>
                <c:ptCount val="8"/>
                <c:pt idx="0">
                  <c:v>86</c:v>
                </c:pt>
                <c:pt idx="1">
                  <c:v>78</c:v>
                </c:pt>
                <c:pt idx="2">
                  <c:v>79</c:v>
                </c:pt>
                <c:pt idx="3">
                  <c:v>82</c:v>
                </c:pt>
                <c:pt idx="4">
                  <c:v>65</c:v>
                </c:pt>
                <c:pt idx="5">
                  <c:v>65</c:v>
                </c:pt>
                <c:pt idx="6">
                  <c:v>47</c:v>
                </c:pt>
                <c:pt idx="7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B5-4DAD-A66B-C0A8298D8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9720296"/>
        <c:axId val="629715704"/>
      </c:lineChart>
      <c:catAx>
        <c:axId val="62972029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low"/>
        <c:spPr>
          <a:noFill/>
          <a:ln w="9525" cap="flat" cmpd="sng" algn="ctr">
            <a:solidFill>
              <a:srgbClr val="FF0000"/>
            </a:solidFill>
            <a:beve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0" b="1" i="0" u="none" strike="noStrike" kern="1200" baseline="0">
                <a:ln>
                  <a:solidFill>
                    <a:schemeClr val="accent1"/>
                  </a:solidFill>
                </a:ln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9715704"/>
        <c:crosses val="autoZero"/>
        <c:auto val="0"/>
        <c:lblAlgn val="ctr"/>
        <c:lblOffset val="100"/>
        <c:noMultiLvlLbl val="0"/>
      </c:catAx>
      <c:valAx>
        <c:axId val="629715704"/>
        <c:scaling>
          <c:orientation val="minMax"/>
          <c:max val="135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solidFill>
                    <a:srgbClr val="FF000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9720296"/>
        <c:crosses val="autoZero"/>
        <c:crossBetween val="between"/>
      </c:valAx>
      <c:spPr>
        <a:noFill/>
        <a:ln>
          <a:solidFill>
            <a:srgbClr val="FF0000"/>
          </a:solidFill>
        </a:ln>
        <a:effectLst/>
      </c:spPr>
    </c:plotArea>
    <c:legend>
      <c:legendPos val="b"/>
      <c:layout>
        <c:manualLayout>
          <c:xMode val="edge"/>
          <c:yMode val="edge"/>
          <c:x val="0.29808593370273162"/>
          <c:y val="0.93255447043463569"/>
          <c:w val="0.57942266452186919"/>
          <c:h val="6.6325004205394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ln>
                <a:solidFill>
                  <a:schemeClr val="accent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n>
            <a:solidFill>
              <a:schemeClr val="accent1"/>
            </a:solidFill>
          </a:ln>
        </a:defRPr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National 21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5186866003032916E-3"/>
                  <c:y val="-3.2750564264789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77-4EF9-A828-C4D61511BF7F}"/>
                </c:ext>
              </c:extLst>
            </c:dLbl>
            <c:dLbl>
              <c:idx val="1"/>
              <c:layout>
                <c:manualLayout>
                  <c:x val="-7.2931260022942118E-2"/>
                  <c:y val="3.2959154327437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19621806511866E-2"/>
                      <c:h val="0.101785052052119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277-4EF9-A828-C4D61511BF7F}"/>
                </c:ext>
              </c:extLst>
            </c:dLbl>
            <c:dLbl>
              <c:idx val="2"/>
              <c:layout>
                <c:manualLayout>
                  <c:x val="-3.3082221041334542E-2"/>
                  <c:y val="-2.7104759105528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77-4EF9-A828-C4D61511BF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00206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Feuil1!$A$2:$A$5</c:f>
              <c:strCache>
                <c:ptCount val="3"/>
                <c:pt idx="0">
                  <c:v>&lt;10</c:v>
                </c:pt>
                <c:pt idx="1">
                  <c:v>10 à 12</c:v>
                </c:pt>
                <c:pt idx="2">
                  <c:v>&gt;12</c:v>
                </c:pt>
              </c:strCache>
            </c:strRef>
          </c:cat>
          <c:val>
            <c:numRef>
              <c:f>Feuil1!$B$2:$B$5</c:f>
              <c:numCache>
                <c:formatCode>0.0%</c:formatCode>
                <c:ptCount val="4"/>
                <c:pt idx="0">
                  <c:v>0.217</c:v>
                </c:pt>
                <c:pt idx="1">
                  <c:v>0.48199999999999998</c:v>
                </c:pt>
                <c:pt idx="2">
                  <c:v>0.30099999999999999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9-4C39-BB04-5C382774675B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National 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089695681455862E-2"/>
                  <c:y val="-4.1215997930054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77-4EF9-A828-C4D61511BF7F}"/>
                </c:ext>
              </c:extLst>
            </c:dLbl>
            <c:dLbl>
              <c:idx val="1"/>
              <c:layout>
                <c:manualLayout>
                  <c:x val="1.2029898560485287E-2"/>
                  <c:y val="-0.10880700315998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77-4EF9-A828-C4D61511BF7F}"/>
                </c:ext>
              </c:extLst>
            </c:dLbl>
            <c:dLbl>
              <c:idx val="2"/>
              <c:layout>
                <c:manualLayout>
                  <c:x val="1.0526161240424627E-2"/>
                  <c:y val="-6.6063862102523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77-4EF9-A828-C4D61511BF7F}"/>
                </c:ext>
              </c:extLst>
            </c:dLbl>
            <c:dLbl>
              <c:idx val="3"/>
              <c:layout>
                <c:manualLayout>
                  <c:x val="6.0149492802426437E-3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16-46D5-9E68-80F8F325658E}"/>
                </c:ext>
              </c:extLst>
            </c:dLbl>
            <c:dLbl>
              <c:idx val="5"/>
              <c:layout>
                <c:manualLayout>
                  <c:x val="2.1052322480849199E-2"/>
                  <c:y val="-4.554084046488371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16-46D5-9E68-80F8F325658E}"/>
                </c:ext>
              </c:extLst>
            </c:dLbl>
            <c:dLbl>
              <c:idx val="7"/>
              <c:layout>
                <c:manualLayout>
                  <c:x val="2.1052322480849255E-2"/>
                  <c:y val="-1.242037269724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16-46D5-9E68-80F8F325658E}"/>
                </c:ext>
              </c:extLst>
            </c:dLbl>
            <c:dLbl>
              <c:idx val="8"/>
              <c:layout>
                <c:manualLayout>
                  <c:x val="1.0526161240424516E-2"/>
                  <c:y val="-7.45222361834600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16-46D5-9E68-80F8F32565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C00000"/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3"/>
                <c:pt idx="0">
                  <c:v>&lt;10</c:v>
                </c:pt>
                <c:pt idx="1">
                  <c:v>10 à 12</c:v>
                </c:pt>
                <c:pt idx="2">
                  <c:v>&gt;12</c:v>
                </c:pt>
              </c:strCache>
            </c:strRef>
          </c:cat>
          <c:val>
            <c:numRef>
              <c:f>Feuil1!$C$2:$C$5</c:f>
              <c:numCache>
                <c:formatCode>0.0%</c:formatCode>
                <c:ptCount val="4"/>
                <c:pt idx="0">
                  <c:v>0.23</c:v>
                </c:pt>
                <c:pt idx="1">
                  <c:v>0.45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6-46D5-9E68-80F8F325658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ECR 21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6.69756806205780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F9-4B2A-B3B1-C77D1583ECE7}"/>
                </c:ext>
              </c:extLst>
            </c:dLbl>
            <c:dLbl>
              <c:idx val="1"/>
              <c:layout>
                <c:manualLayout>
                  <c:x val="-3.0074746401213218E-3"/>
                  <c:y val="9.5998475556161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EF9-4B2A-B3B1-C77D1583ECE7}"/>
                </c:ext>
              </c:extLst>
            </c:dLbl>
            <c:dLbl>
              <c:idx val="2"/>
              <c:layout>
                <c:manualLayout>
                  <c:x val="4.5112119601819829E-2"/>
                  <c:y val="-9.3765952868809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F9-4B2A-B3B1-C77D1583ECE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3"/>
                <c:pt idx="0">
                  <c:v>&lt;10</c:v>
                </c:pt>
                <c:pt idx="1">
                  <c:v>10 à 12</c:v>
                </c:pt>
                <c:pt idx="2">
                  <c:v>&gt;12</c:v>
                </c:pt>
              </c:strCache>
            </c:strRef>
          </c:cat>
          <c:val>
            <c:numRef>
              <c:f>Feuil1!$D$2:$D$5</c:f>
              <c:numCache>
                <c:formatCode>0.0%</c:formatCode>
                <c:ptCount val="4"/>
                <c:pt idx="0">
                  <c:v>0.17499999999999999</c:v>
                </c:pt>
                <c:pt idx="1">
                  <c:v>0.47799999999999998</c:v>
                </c:pt>
                <c:pt idx="2">
                  <c:v>0.35099999999999998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9-4B2A-B3B1-C77D1583ECE7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ECR22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571009081152558E-2"/>
                  <c:y val="-4.46504537470528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F9-4B2A-B3B1-C77D1583ECE7}"/>
                </c:ext>
              </c:extLst>
            </c:dLbl>
            <c:dLbl>
              <c:idx val="1"/>
              <c:layout>
                <c:manualLayout>
                  <c:x val="2.4059797120970575E-2"/>
                  <c:y val="-4.2417931059699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EF9-4B2A-B3B1-C77D1583ECE7}"/>
                </c:ext>
              </c:extLst>
            </c:dLbl>
            <c:dLbl>
              <c:idx val="2"/>
              <c:layout>
                <c:manualLayout>
                  <c:x val="8.4209289923397018E-2"/>
                  <c:y val="6.251063524587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EF9-4B2A-B3B1-C77D1583ECE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Feuil1!$A$2:$A$5</c:f>
              <c:strCache>
                <c:ptCount val="3"/>
                <c:pt idx="0">
                  <c:v>&lt;10</c:v>
                </c:pt>
                <c:pt idx="1">
                  <c:v>10 à 12</c:v>
                </c:pt>
                <c:pt idx="2">
                  <c:v>&gt;12</c:v>
                </c:pt>
              </c:strCache>
            </c:strRef>
          </c:cat>
          <c:val>
            <c:numRef>
              <c:f>Feuil1!$E$2:$E$5</c:f>
              <c:numCache>
                <c:formatCode>0.0%</c:formatCode>
                <c:ptCount val="4"/>
                <c:pt idx="0">
                  <c:v>0.18099999999999999</c:v>
                </c:pt>
                <c:pt idx="1">
                  <c:v>0.45500000000000002</c:v>
                </c:pt>
                <c:pt idx="2">
                  <c:v>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F9-4B2A-B3B1-C77D1583E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105664"/>
        <c:axId val="125107200"/>
        <c:axId val="0"/>
      </c:bar3DChart>
      <c:catAx>
        <c:axId val="12510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25107200"/>
        <c:crosses val="autoZero"/>
        <c:auto val="1"/>
        <c:lblAlgn val="ctr"/>
        <c:lblOffset val="100"/>
        <c:noMultiLvlLbl val="0"/>
      </c:catAx>
      <c:valAx>
        <c:axId val="125107200"/>
        <c:scaling>
          <c:orientation val="minMax"/>
          <c:max val="0.60000000000000009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1251056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24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0.40526</cdr:x>
      <cdr:y>0.2394</cdr:y>
    </cdr:from>
    <cdr:to>
      <cdr:x>0.49763</cdr:x>
      <cdr:y>0.33173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CE0C8E65-823B-4E67-881A-A73C4ADA3D5E}"/>
            </a:ext>
          </a:extLst>
        </cdr:cNvPr>
        <cdr:cNvSpPr txBox="1"/>
      </cdr:nvSpPr>
      <cdr:spPr>
        <a:xfrm xmlns:a="http://schemas.openxmlformats.org/drawingml/2006/main">
          <a:off x="3974887" y="1152926"/>
          <a:ext cx="906011" cy="444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000" b="1" dirty="0">
              <a:solidFill>
                <a:srgbClr val="0070C0"/>
              </a:solidFill>
            </a:rPr>
            <a:t>+10%</a:t>
          </a:r>
        </a:p>
      </cdr:txBody>
    </cdr:sp>
  </cdr:relSizeAnchor>
  <cdr:relSizeAnchor xmlns:cdr="http://schemas.openxmlformats.org/drawingml/2006/chartDrawing">
    <cdr:from>
      <cdr:x>0.58401</cdr:x>
      <cdr:y>0.06664</cdr:y>
    </cdr:from>
    <cdr:to>
      <cdr:x>0.67205</cdr:x>
      <cdr:y>0.14329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707DDF14-91F5-4492-82DE-377AA84806BB}"/>
            </a:ext>
          </a:extLst>
        </cdr:cNvPr>
        <cdr:cNvSpPr txBox="1"/>
      </cdr:nvSpPr>
      <cdr:spPr>
        <a:xfrm xmlns:a="http://schemas.openxmlformats.org/drawingml/2006/main">
          <a:off x="5728131" y="320928"/>
          <a:ext cx="863507" cy="369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000" b="1" dirty="0">
              <a:solidFill>
                <a:srgbClr val="0070C0"/>
              </a:solidFill>
            </a:rPr>
            <a:t>+8,6%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0.40526</cdr:x>
      <cdr:y>0.2394</cdr:y>
    </cdr:from>
    <cdr:to>
      <cdr:x>0.49763</cdr:x>
      <cdr:y>0.33173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CE0C8E65-823B-4E67-881A-A73C4ADA3D5E}"/>
            </a:ext>
          </a:extLst>
        </cdr:cNvPr>
        <cdr:cNvSpPr txBox="1"/>
      </cdr:nvSpPr>
      <cdr:spPr>
        <a:xfrm xmlns:a="http://schemas.openxmlformats.org/drawingml/2006/main">
          <a:off x="3974887" y="1152926"/>
          <a:ext cx="906011" cy="444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20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0.61509</cdr:x>
      <cdr:y>0.07914</cdr:y>
    </cdr:from>
    <cdr:to>
      <cdr:x>0.69463</cdr:x>
      <cdr:y>0.15579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707DDF14-91F5-4492-82DE-377AA84806BB}"/>
            </a:ext>
          </a:extLst>
        </cdr:cNvPr>
        <cdr:cNvSpPr txBox="1"/>
      </cdr:nvSpPr>
      <cdr:spPr>
        <a:xfrm xmlns:a="http://schemas.openxmlformats.org/drawingml/2006/main">
          <a:off x="6032987" y="381140"/>
          <a:ext cx="780176" cy="369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20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0.87561</cdr:x>
      <cdr:y>0.02018</cdr:y>
    </cdr:from>
    <cdr:to>
      <cdr:x>0.94379</cdr:x>
      <cdr:y>0.10326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207FE141-D0AD-7D2B-811C-E54ECBE0C4EF}"/>
            </a:ext>
          </a:extLst>
        </cdr:cNvPr>
        <cdr:cNvSpPr txBox="1"/>
      </cdr:nvSpPr>
      <cdr:spPr>
        <a:xfrm xmlns:a="http://schemas.openxmlformats.org/drawingml/2006/main">
          <a:off x="8588256" y="97167"/>
          <a:ext cx="668739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0.86696</cdr:x>
      <cdr:y>0.20657</cdr:y>
    </cdr:from>
    <cdr:to>
      <cdr:x>0.96019</cdr:x>
      <cdr:y>0.28965</cdr:y>
    </cdr:to>
    <cdr:sp macro="" textlink="">
      <cdr:nvSpPr>
        <cdr:cNvPr id="5" name="ZoneTexte 4">
          <a:extLst xmlns:a="http://schemas.openxmlformats.org/drawingml/2006/main">
            <a:ext uri="{FF2B5EF4-FFF2-40B4-BE49-F238E27FC236}">
              <a16:creationId xmlns:a16="http://schemas.microsoft.com/office/drawing/2014/main" id="{94031145-731B-DA9F-2401-6B195E1F2967}"/>
            </a:ext>
          </a:extLst>
        </cdr:cNvPr>
        <cdr:cNvSpPr txBox="1"/>
      </cdr:nvSpPr>
      <cdr:spPr>
        <a:xfrm xmlns:a="http://schemas.openxmlformats.org/drawingml/2006/main">
          <a:off x="8503414" y="994806"/>
          <a:ext cx="914400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800" b="1" dirty="0">
              <a:solidFill>
                <a:srgbClr val="002060"/>
              </a:solidFill>
            </a:rPr>
            <a:t>+19,5%</a:t>
          </a:r>
        </a:p>
      </cdr:txBody>
    </cdr:sp>
  </cdr:relSizeAnchor>
  <cdr:relSizeAnchor xmlns:cdr="http://schemas.openxmlformats.org/drawingml/2006/chartDrawing">
    <cdr:from>
      <cdr:x>0.86926</cdr:x>
      <cdr:y>0.07227</cdr:y>
    </cdr:from>
    <cdr:to>
      <cdr:x>0.96249</cdr:x>
      <cdr:y>0.15535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299D4537-CB6E-B0B6-EEEC-12FF1ED9380E}"/>
            </a:ext>
          </a:extLst>
        </cdr:cNvPr>
        <cdr:cNvSpPr txBox="1"/>
      </cdr:nvSpPr>
      <cdr:spPr>
        <a:xfrm xmlns:a="http://schemas.openxmlformats.org/drawingml/2006/main">
          <a:off x="8525934" y="348022"/>
          <a:ext cx="914400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800" b="1" dirty="0">
              <a:solidFill>
                <a:srgbClr val="002060"/>
              </a:solidFill>
            </a:rPr>
            <a:t>+15,4%</a:t>
          </a:r>
        </a:p>
      </cdr:txBody>
    </cdr:sp>
  </cdr:relSizeAnchor>
  <cdr:relSizeAnchor xmlns:cdr="http://schemas.openxmlformats.org/drawingml/2006/chartDrawing">
    <cdr:from>
      <cdr:x>0.86579</cdr:x>
      <cdr:y>0.72878</cdr:y>
    </cdr:from>
    <cdr:to>
      <cdr:x>0.95902</cdr:x>
      <cdr:y>0.81186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77E70A56-9ACD-8412-EB7D-6657BDA22419}"/>
            </a:ext>
          </a:extLst>
        </cdr:cNvPr>
        <cdr:cNvSpPr txBox="1"/>
      </cdr:nvSpPr>
      <cdr:spPr>
        <a:xfrm xmlns:a="http://schemas.openxmlformats.org/drawingml/2006/main">
          <a:off x="8491893" y="3509668"/>
          <a:ext cx="914400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800" b="1" dirty="0">
              <a:solidFill>
                <a:srgbClr val="002060"/>
              </a:solidFill>
            </a:rPr>
            <a:t>+1,7%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0.59277</cdr:x>
      <cdr:y>0.16229</cdr:y>
    </cdr:from>
    <cdr:to>
      <cdr:x>0.68144</cdr:x>
      <cdr:y>0.29311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F6C846B0-8F6D-1C50-0943-1D4538A7BFC9}"/>
            </a:ext>
          </a:extLst>
        </cdr:cNvPr>
        <cdr:cNvSpPr txBox="1"/>
      </cdr:nvSpPr>
      <cdr:spPr>
        <a:xfrm xmlns:a="http://schemas.openxmlformats.org/drawingml/2006/main">
          <a:off x="3708856" y="624558"/>
          <a:ext cx="554805" cy="503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0.66338</cdr:x>
      <cdr:y>0.06351</cdr:y>
    </cdr:from>
    <cdr:to>
      <cdr:x>0.75205</cdr:x>
      <cdr:y>0.16763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9A29DFEA-50E8-D1CC-B9B1-63193B018839}"/>
            </a:ext>
          </a:extLst>
        </cdr:cNvPr>
        <cdr:cNvSpPr txBox="1"/>
      </cdr:nvSpPr>
      <cdr:spPr>
        <a:xfrm xmlns:a="http://schemas.openxmlformats.org/drawingml/2006/main">
          <a:off x="4150645" y="244414"/>
          <a:ext cx="554805" cy="4006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0.75249</cdr:x>
      <cdr:y>0.12224</cdr:y>
    </cdr:from>
    <cdr:to>
      <cdr:x>0.89863</cdr:x>
      <cdr:y>0.35985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B1140240-1E2F-7773-D7EA-490ADE394F06}"/>
            </a:ext>
          </a:extLst>
        </cdr:cNvPr>
        <cdr:cNvSpPr txBox="1"/>
      </cdr:nvSpPr>
      <cdr:spPr>
        <a:xfrm xmlns:a="http://schemas.openxmlformats.org/drawingml/2006/main">
          <a:off x="4708190" y="4704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0.59277</cdr:x>
      <cdr:y>0.16229</cdr:y>
    </cdr:from>
    <cdr:to>
      <cdr:x>0.68144</cdr:x>
      <cdr:y>0.29311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F6C846B0-8F6D-1C50-0943-1D4538A7BFC9}"/>
            </a:ext>
          </a:extLst>
        </cdr:cNvPr>
        <cdr:cNvSpPr txBox="1"/>
      </cdr:nvSpPr>
      <cdr:spPr>
        <a:xfrm xmlns:a="http://schemas.openxmlformats.org/drawingml/2006/main">
          <a:off x="3708856" y="624558"/>
          <a:ext cx="554805" cy="503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0.66338</cdr:x>
      <cdr:y>0.06351</cdr:y>
    </cdr:from>
    <cdr:to>
      <cdr:x>0.75205</cdr:x>
      <cdr:y>0.16763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9A29DFEA-50E8-D1CC-B9B1-63193B018839}"/>
            </a:ext>
          </a:extLst>
        </cdr:cNvPr>
        <cdr:cNvSpPr txBox="1"/>
      </cdr:nvSpPr>
      <cdr:spPr>
        <a:xfrm xmlns:a="http://schemas.openxmlformats.org/drawingml/2006/main">
          <a:off x="4150645" y="244414"/>
          <a:ext cx="554805" cy="4006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  <cdr:relSizeAnchor xmlns:cdr="http://schemas.openxmlformats.org/drawingml/2006/chartDrawing">
    <cdr:from>
      <cdr:x>0.75249</cdr:x>
      <cdr:y>0.12224</cdr:y>
    </cdr:from>
    <cdr:to>
      <cdr:x>0.89863</cdr:x>
      <cdr:y>0.35985</cdr:y>
    </cdr:to>
    <cdr:sp macro="" textlink="">
      <cdr:nvSpPr>
        <cdr:cNvPr id="4" name="ZoneTexte 3">
          <a:extLst xmlns:a="http://schemas.openxmlformats.org/drawingml/2006/main">
            <a:ext uri="{FF2B5EF4-FFF2-40B4-BE49-F238E27FC236}">
              <a16:creationId xmlns:a16="http://schemas.microsoft.com/office/drawing/2014/main" id="{B1140240-1E2F-7773-D7EA-490ADE394F06}"/>
            </a:ext>
          </a:extLst>
        </cdr:cNvPr>
        <cdr:cNvSpPr txBox="1"/>
      </cdr:nvSpPr>
      <cdr:spPr>
        <a:xfrm xmlns:a="http://schemas.openxmlformats.org/drawingml/2006/main">
          <a:off x="4708190" y="4704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fr-F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E25CA-25DB-421A-AEA9-2AABE6AEF303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30BC0-155F-43D3-9131-BC2E5909C9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70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92382-41D1-4687-B516-9A3BA550C58A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17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67F7-305E-4C4B-9D93-7440D3B535B3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9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81CF7F-3AA3-40E3-B58F-9F87842FA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47CAF4-11A9-438E-8C57-6E74E3E3D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0815AD-54A2-43C3-93AB-0B09A564E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E69665-74EB-483A-A852-AD04347F3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C6C0B3-41B5-4B28-A881-59F40EA6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837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B9221A-2A06-48DF-BFAA-BD5E140E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22B266-F0FC-4BD8-BE08-A087CF92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AB725A-F0D6-4C10-9144-E20100E9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4928FA-F324-4A16-BDA7-C0A0C273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F7BF83-3DC7-4C73-B063-B1EA0FA8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79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B2BA7-1595-4D29-9C6F-CE740361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6167DC-07DF-474B-BC67-26111946D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317EA5-E0DB-4084-99C5-87E1B081C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4BDAFA-60A9-4D8A-8B44-952BF2A3B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678D81-C38B-4151-8CC1-43804FA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33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B3E8B-40E3-4ADE-B148-57877547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57E9DF-371A-4416-8F42-0A9EE3226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00CB4C-6AC9-4150-8F11-50EF15A84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4A06CF-5DA5-425B-A00F-27B9067FD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16231B-1FE8-4050-8D35-8135EEA2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BC95DB-A6AF-4507-B774-8C123F18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4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F7FA8E-2890-4D79-B6CE-53E6CECC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F9C65E-F6B4-459B-808D-ADA340622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03505C-A937-4A28-9A0D-94332FE65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AAD1CA-FB05-4D02-812C-D0F3E0973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350B09-7DD8-4DAA-8E88-776B8DF43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840BBD-9605-4396-8631-C70539AC1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0D17D24-94F2-46AA-B41F-8159144E9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AFE757-9709-424B-A281-B7F0C56A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967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BD5E8-5B7C-4F41-AC9B-D3E48A93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BE9F94-8245-42FC-9FC4-8FC2B149D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6A1741-19F4-44A4-A4AB-F8A700CD9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3CECF9-15AA-4DED-B74A-7F734902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86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BAE87E-BAF5-487F-AFAC-C218F6EE3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C2D7C7-B8A9-4E4A-8741-92A426F0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A4E22F-9834-4A6B-80A9-07455E99F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25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283C11-0A6B-4274-845A-DBCA7362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86C5-8A79-408B-8AA8-E0AC3A2DD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D40C34-3A3F-444D-9F10-4C5BC0C06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7267CC-B02D-4989-8FE3-B10204AD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1F1703-91F4-4375-81EA-155339631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CF50C7-8301-4C25-9E0D-396DC6561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97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0D1DF-3726-4684-B699-D17869DF2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0190649-BA78-4B8C-A7B0-E24914849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4906F-9ED9-4885-AF90-54D998DCB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3509625-3C63-4F43-81BF-400B986EB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928009-8A4A-4A1C-B65E-3A629A4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32F821-9399-43BA-8D15-1547F7C6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55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872640-D966-48F7-A8C1-FE7C0A6BF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03A5BE-CA62-445E-9FF7-656831CF8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16FB1F-31BF-4256-B489-5E51B39A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310B38-8464-4DB4-B822-E6ADB8EC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A071A-E3DB-4C89-A37F-8BDD645F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13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24CE20E-DB0D-4A2F-887E-CD6724B38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4A9FDE-DBA8-4936-B241-CE7414B76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2559B2-ACB9-4789-ACD1-BA2301B2C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1518A0-BDF7-485C-8D84-8D40A6040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81A223-A666-47B9-8EA2-61CE8618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25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F887E83-D49F-482A-BB83-5EFB55A5F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05ACDF-E062-4EDC-9FA4-E2EAA41EA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FD67BA-1B87-4B6F-98B4-4792C685A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6B48-9EF1-494B-BEB8-8535E0BD4D07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C13C9A-4CBA-4CC4-BA9A-4D39296CE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0FBBBE-D2E1-4C88-8DDF-9FB9A0BFF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AE147-86A0-45B3-A1B2-536E65EB0E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80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C00000"/>
                </a:solidFill>
              </a:rPr>
              <a:t>Conseil d’administration</a:t>
            </a:r>
          </a:p>
          <a:p>
            <a:r>
              <a:rPr lang="fr-FR" sz="4000" dirty="0"/>
              <a:t> </a:t>
            </a:r>
            <a:r>
              <a:rPr lang="fr-FR" sz="4000" b="1" i="1" dirty="0">
                <a:solidFill>
                  <a:srgbClr val="C00000"/>
                </a:solidFill>
              </a:rPr>
              <a:t>02 </a:t>
            </a:r>
            <a:r>
              <a:rPr lang="fr-FR" sz="4000" b="1" i="1" dirty="0" err="1">
                <a:solidFill>
                  <a:srgbClr val="C00000"/>
                </a:solidFill>
              </a:rPr>
              <a:t>Fevrier</a:t>
            </a:r>
            <a:r>
              <a:rPr lang="fr-FR" sz="4000" b="1" i="1" dirty="0">
                <a:solidFill>
                  <a:srgbClr val="C00000"/>
                </a:solidFill>
              </a:rPr>
              <a:t> 2023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-78584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09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Approbation du procès-verbal </a:t>
            </a:r>
          </a:p>
          <a:p>
            <a:r>
              <a:rPr lang="fr-FR" sz="4000" b="1" i="1" dirty="0">
                <a:solidFill>
                  <a:srgbClr val="002060"/>
                </a:solidFill>
              </a:rPr>
              <a:t>du Conseil du 24 novembre 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9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 sz="4000" b="1" i="1">
                <a:solidFill>
                  <a:srgbClr val="002060"/>
                </a:solidFill>
              </a:rPr>
              <a:t>Actualités du président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73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82546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Réforme des retraites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235947"/>
            <a:ext cx="11379200" cy="519533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876473" cy="92665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C3FC9A-A93A-D5F7-A543-F80FD402FE13}"/>
              </a:ext>
            </a:extLst>
          </p:cNvPr>
          <p:cNvSpPr txBox="1"/>
          <p:nvPr/>
        </p:nvSpPr>
        <p:spPr>
          <a:xfrm>
            <a:off x="549310" y="1353830"/>
            <a:ext cx="110933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</a:rPr>
              <a:t>Principales mesures qui vont impacter le régime de base de la </a:t>
            </a:r>
            <a:r>
              <a:rPr lang="fr-FR" sz="2800" b="1" dirty="0" err="1">
                <a:solidFill>
                  <a:srgbClr val="0070C0"/>
                </a:solidFill>
              </a:rPr>
              <a:t>Cavec</a:t>
            </a:r>
            <a:endParaRPr lang="fr-FR" sz="2800" b="1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Abandon de la mesure de transfert aux URSSAF du recouvrement des  cotisations dues à l’AGIRC-ARRCO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Accélération du calendrier de </a:t>
            </a:r>
            <a:r>
              <a:rPr lang="fr-FR" sz="2800" b="1" dirty="0" err="1">
                <a:solidFill>
                  <a:srgbClr val="002060"/>
                </a:solidFill>
              </a:rPr>
              <a:t>relévement</a:t>
            </a:r>
            <a:r>
              <a:rPr lang="fr-FR" sz="2800" b="1" dirty="0">
                <a:solidFill>
                  <a:srgbClr val="002060"/>
                </a:solidFill>
              </a:rPr>
              <a:t> de la durée d’assurance requise pour le taux plein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Maintien et adaptation des possibilités de départs anticipés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Revalorisation de la pension minimale pour une carrière complète (85% du SMIC net) : les PL ne sont pas concernées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Ouverture des droits en cas de cumul emploi-retraite intégral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Extension du dispositif de retraite progressive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Création d’une assurance vieillesse pour les aidants (AVA)</a:t>
            </a:r>
          </a:p>
        </p:txBody>
      </p:sp>
    </p:spTree>
    <p:extLst>
      <p:ext uri="{BB962C8B-B14F-4D97-AF65-F5344CB8AC3E}">
        <p14:creationId xmlns:p14="http://schemas.microsoft.com/office/powerpoint/2010/main" val="378559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82546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La CNAVPL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235947"/>
            <a:ext cx="11379200" cy="5195333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876473" cy="92665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DC3FC9A-A93A-D5F7-A543-F80FD402FE13}"/>
              </a:ext>
            </a:extLst>
          </p:cNvPr>
          <p:cNvSpPr txBox="1"/>
          <p:nvPr/>
        </p:nvSpPr>
        <p:spPr>
          <a:xfrm>
            <a:off x="549310" y="1353830"/>
            <a:ext cx="110933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</a:rPr>
              <a:t>Réélection de  du Bureau du CA de la CNAVPL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Thierry </a:t>
            </a:r>
            <a:r>
              <a:rPr lang="fr-FR" sz="2800" b="1" dirty="0" err="1">
                <a:solidFill>
                  <a:srgbClr val="002060"/>
                </a:solidFill>
              </a:rPr>
              <a:t>Lardenois</a:t>
            </a:r>
            <a:r>
              <a:rPr lang="fr-FR" sz="2800" b="1" dirty="0">
                <a:solidFill>
                  <a:srgbClr val="002060"/>
                </a:solidFill>
              </a:rPr>
              <a:t>  (CARMF) Président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Philippe Berthelot  (CAVP) Vice-Président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Eric </a:t>
            </a:r>
            <a:r>
              <a:rPr lang="fr-FR" sz="2800" b="1" dirty="0" err="1">
                <a:solidFill>
                  <a:srgbClr val="002060"/>
                </a:solidFill>
              </a:rPr>
              <a:t>Quievre</a:t>
            </a:r>
            <a:r>
              <a:rPr lang="fr-FR" sz="2800" b="1" dirty="0">
                <a:solidFill>
                  <a:srgbClr val="002060"/>
                </a:solidFill>
              </a:rPr>
              <a:t> (CARCDSF) Vice-Président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Stéphane </a:t>
            </a:r>
            <a:r>
              <a:rPr lang="fr-FR" sz="2800" b="1" dirty="0" err="1">
                <a:solidFill>
                  <a:srgbClr val="002060"/>
                </a:solidFill>
              </a:rPr>
              <a:t>Beulay</a:t>
            </a:r>
            <a:r>
              <a:rPr lang="fr-FR" sz="2800" b="1" dirty="0">
                <a:solidFill>
                  <a:srgbClr val="002060"/>
                </a:solidFill>
              </a:rPr>
              <a:t> (CARPIMKO) Secrétaire Général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Gilles </a:t>
            </a:r>
            <a:r>
              <a:rPr lang="fr-FR" sz="2800" b="1" dirty="0" err="1">
                <a:solidFill>
                  <a:srgbClr val="002060"/>
                </a:solidFill>
              </a:rPr>
              <a:t>Desert</a:t>
            </a:r>
            <a:r>
              <a:rPr lang="fr-FR" sz="2800" b="1" dirty="0">
                <a:solidFill>
                  <a:srgbClr val="002060"/>
                </a:solidFill>
              </a:rPr>
              <a:t> (CARPV) Secrétaire Général adjoint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002060"/>
                </a:solidFill>
              </a:rPr>
              <a:t>Frédéric Rogier (</a:t>
            </a:r>
            <a:r>
              <a:rPr lang="fr-FR" sz="2800" b="1" dirty="0" err="1">
                <a:solidFill>
                  <a:srgbClr val="002060"/>
                </a:solidFill>
              </a:rPr>
              <a:t>Cavec</a:t>
            </a:r>
            <a:r>
              <a:rPr lang="fr-FR" sz="2800" b="1" dirty="0">
                <a:solidFill>
                  <a:srgbClr val="002060"/>
                </a:solidFill>
              </a:rPr>
              <a:t>) Trésorier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</a:rPr>
              <a:t>Dominique  Hubert (EC) est un des représentant de la CNPL à la CNAVPL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 err="1">
                <a:solidFill>
                  <a:srgbClr val="0070C0"/>
                </a:solidFill>
              </a:rPr>
              <a:t>Cavec</a:t>
            </a:r>
            <a:r>
              <a:rPr lang="fr-FR" sz="2800" b="1" dirty="0">
                <a:solidFill>
                  <a:srgbClr val="0070C0"/>
                </a:solidFill>
              </a:rPr>
              <a:t> : Alain Rolland renommé administrateur suppléant à la CNAVPL de Frédéric Rogier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</a:rPr>
              <a:t>CIPAV :</a:t>
            </a:r>
            <a:r>
              <a:rPr lang="fr-FR" sz="2800" b="1" dirty="0">
                <a:solidFill>
                  <a:srgbClr val="002060"/>
                </a:solidFill>
              </a:rPr>
              <a:t> information judiciaire ouverte pour « escroquerie en bande organisée, concussion, faux et usage de faux »</a:t>
            </a:r>
            <a:endParaRPr lang="fr-FR" sz="2800" b="1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74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760119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 CNOEC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" y="1423416"/>
            <a:ext cx="11379200" cy="4815840"/>
          </a:xfrm>
        </p:spPr>
        <p:txBody>
          <a:bodyPr>
            <a:normAutofit/>
          </a:bodyPr>
          <a:lstStyle/>
          <a:p>
            <a:pPr algn="l"/>
            <a:endParaRPr lang="fr-FR" sz="3200" b="1" dirty="0">
              <a:solidFill>
                <a:srgbClr val="002060"/>
              </a:solidFill>
            </a:endParaRPr>
          </a:p>
          <a:p>
            <a:pPr algn="l"/>
            <a:endParaRPr lang="fr-FR" sz="3200" b="1" dirty="0">
              <a:solidFill>
                <a:srgbClr val="002060"/>
              </a:solidFill>
            </a:endParaRPr>
          </a:p>
          <a:p>
            <a:pPr algn="l"/>
            <a:r>
              <a:rPr lang="fr-FR" sz="3200" b="1" dirty="0">
                <a:solidFill>
                  <a:srgbClr val="002060"/>
                </a:solidFill>
              </a:rPr>
              <a:t>Election à la présidence du  CNOEC de Cécile de Saint-Michel qui s’est présentée contre Jean-Luc </a:t>
            </a:r>
            <a:r>
              <a:rPr lang="fr-FR" sz="3200" b="1" dirty="0" err="1">
                <a:solidFill>
                  <a:srgbClr val="002060"/>
                </a:solidFill>
              </a:rPr>
              <a:t>Flabeau</a:t>
            </a:r>
            <a:r>
              <a:rPr lang="fr-FR" sz="3200" b="1" dirty="0">
                <a:solidFill>
                  <a:srgbClr val="002060"/>
                </a:solidFill>
              </a:rPr>
              <a:t> , dauphin de Lionel </a:t>
            </a:r>
            <a:r>
              <a:rPr lang="fr-FR" sz="3200" b="1" dirty="0" err="1">
                <a:solidFill>
                  <a:srgbClr val="002060"/>
                </a:solidFill>
              </a:rPr>
              <a:t>Canesi</a:t>
            </a: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034031" cy="100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1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Les effectifs des associations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3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" y="184124"/>
            <a:ext cx="11643360" cy="485192"/>
          </a:xfrm>
        </p:spPr>
        <p:txBody>
          <a:bodyPr>
            <a:noAutofit/>
          </a:bodyPr>
          <a:lstStyle/>
          <a:p>
            <a:r>
              <a:rPr lang="fr-FR" sz="3200" b="1" i="1" dirty="0">
                <a:solidFill>
                  <a:srgbClr val="FF0000"/>
                </a:solidFill>
              </a:rPr>
              <a:t>                   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 nombre d’associations de la Fédération</a:t>
            </a: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294916" cy="1133291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1D4C958-2EF1-4596-AE84-990AABD9F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519429"/>
              </p:ext>
            </p:extLst>
          </p:nvPr>
        </p:nvGraphicFramePr>
        <p:xfrm>
          <a:off x="1621454" y="1615440"/>
          <a:ext cx="9220718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347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" y="184124"/>
            <a:ext cx="11643360" cy="485192"/>
          </a:xfrm>
        </p:spPr>
        <p:txBody>
          <a:bodyPr>
            <a:noAutofit/>
          </a:bodyPr>
          <a:lstStyle/>
          <a:p>
            <a:r>
              <a:rPr lang="fr-FR" sz="3200" b="1" i="1" dirty="0">
                <a:solidFill>
                  <a:srgbClr val="FF0000"/>
                </a:solidFill>
              </a:rPr>
              <a:t>                    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Evolution de l’effectif des associations </a:t>
            </a: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294916" cy="1133291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1D4C958-2EF1-4596-AE84-990AABD9F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7034507"/>
              </p:ext>
            </p:extLst>
          </p:nvPr>
        </p:nvGraphicFramePr>
        <p:xfrm>
          <a:off x="1668107" y="1615440"/>
          <a:ext cx="9808276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E25E701-0353-48E4-8A3B-D29E2C561CCD}"/>
              </a:ext>
            </a:extLst>
          </p:cNvPr>
          <p:cNvSpPr txBox="1"/>
          <p:nvPr/>
        </p:nvSpPr>
        <p:spPr>
          <a:xfrm>
            <a:off x="3741490" y="3699545"/>
            <a:ext cx="78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+20%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FFDE941-716A-4C58-A1D6-AD5B154C3BD3}"/>
              </a:ext>
            </a:extLst>
          </p:cNvPr>
          <p:cNvSpPr txBox="1"/>
          <p:nvPr/>
        </p:nvSpPr>
        <p:spPr>
          <a:xfrm>
            <a:off x="9623544" y="1970515"/>
            <a:ext cx="78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-4,1%</a:t>
            </a:r>
          </a:p>
        </p:txBody>
      </p:sp>
    </p:spTree>
    <p:extLst>
      <p:ext uri="{BB962C8B-B14F-4D97-AF65-F5344CB8AC3E}">
        <p14:creationId xmlns:p14="http://schemas.microsoft.com/office/powerpoint/2010/main" val="4189384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02494"/>
          </a:xfrm>
        </p:spPr>
        <p:txBody>
          <a:bodyPr>
            <a:normAutofit/>
          </a:bodyPr>
          <a:lstStyle/>
          <a:p>
            <a:r>
              <a:rPr lang="fr-FR" sz="2400" b="1" i="1" dirty="0">
                <a:solidFill>
                  <a:srgbClr val="FF0000"/>
                </a:solidFill>
              </a:rPr>
              <a:t>                             </a:t>
            </a:r>
            <a:endParaRPr lang="fr-FR" sz="3200" b="1" i="1" dirty="0">
              <a:solidFill>
                <a:srgbClr val="FF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0"/>
            <a:ext cx="1863568" cy="920280"/>
          </a:xfrm>
          <a:prstGeom prst="rect">
            <a:avLst/>
          </a:prstGeom>
        </p:spPr>
      </p:pic>
      <p:graphicFrame>
        <p:nvGraphicFramePr>
          <p:cNvPr id="5" name="Tableau 6">
            <a:extLst>
              <a:ext uri="{FF2B5EF4-FFF2-40B4-BE49-F238E27FC236}">
                <a16:creationId xmlns:a16="http://schemas.microsoft.com/office/drawing/2014/main" id="{4CE0EC30-7365-420E-8C48-C06F8A33D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754216"/>
              </p:ext>
            </p:extLst>
          </p:nvPr>
        </p:nvGraphicFramePr>
        <p:xfrm>
          <a:off x="2600591" y="81131"/>
          <a:ext cx="8314545" cy="649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25">
                  <a:extLst>
                    <a:ext uri="{9D8B030D-6E8A-4147-A177-3AD203B41FA5}">
                      <a16:colId xmlns:a16="http://schemas.microsoft.com/office/drawing/2014/main" val="1423431859"/>
                    </a:ext>
                  </a:extLst>
                </a:gridCol>
                <a:gridCol w="889687">
                  <a:extLst>
                    <a:ext uri="{9D8B030D-6E8A-4147-A177-3AD203B41FA5}">
                      <a16:colId xmlns:a16="http://schemas.microsoft.com/office/drawing/2014/main" val="3954464731"/>
                    </a:ext>
                  </a:extLst>
                </a:gridCol>
                <a:gridCol w="864973">
                  <a:extLst>
                    <a:ext uri="{9D8B030D-6E8A-4147-A177-3AD203B41FA5}">
                      <a16:colId xmlns:a16="http://schemas.microsoft.com/office/drawing/2014/main" val="1205748176"/>
                    </a:ext>
                  </a:extLst>
                </a:gridCol>
                <a:gridCol w="930875">
                  <a:extLst>
                    <a:ext uri="{9D8B030D-6E8A-4147-A177-3AD203B41FA5}">
                      <a16:colId xmlns:a16="http://schemas.microsoft.com/office/drawing/2014/main" val="1646650372"/>
                    </a:ext>
                  </a:extLst>
                </a:gridCol>
                <a:gridCol w="856735">
                  <a:extLst>
                    <a:ext uri="{9D8B030D-6E8A-4147-A177-3AD203B41FA5}">
                      <a16:colId xmlns:a16="http://schemas.microsoft.com/office/drawing/2014/main" val="1158719667"/>
                    </a:ext>
                  </a:extLst>
                </a:gridCol>
                <a:gridCol w="881449">
                  <a:extLst>
                    <a:ext uri="{9D8B030D-6E8A-4147-A177-3AD203B41FA5}">
                      <a16:colId xmlns:a16="http://schemas.microsoft.com/office/drawing/2014/main" val="4111994812"/>
                    </a:ext>
                  </a:extLst>
                </a:gridCol>
                <a:gridCol w="914401">
                  <a:extLst>
                    <a:ext uri="{9D8B030D-6E8A-4147-A177-3AD203B41FA5}">
                      <a16:colId xmlns:a16="http://schemas.microsoft.com/office/drawing/2014/main" val="1859398042"/>
                    </a:ext>
                  </a:extLst>
                </a:gridCol>
              </a:tblGrid>
              <a:tr h="24253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1/1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31/12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TP 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TP 2021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3034925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AMECRA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2986792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LORRAINE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7922153"/>
                  </a:ext>
                </a:extLst>
              </a:tr>
              <a:tr h="29597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AROEC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34758543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AQUITAINE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12535914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AUVERGNE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0261673"/>
                  </a:ext>
                </a:extLst>
              </a:tr>
              <a:tr h="3988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BOURGOGNE FRANCHE C.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07143004"/>
                  </a:ext>
                </a:extLst>
              </a:tr>
              <a:tr h="28510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BRETAGNE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6329100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CENTRE CREC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8127779"/>
                  </a:ext>
                </a:extLst>
              </a:tr>
              <a:tr h="33848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CHAMPAGNE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5280577"/>
                  </a:ext>
                </a:extLst>
              </a:tr>
              <a:tr h="33848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LANGUEDOC ROUSSILLON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608995"/>
                  </a:ext>
                </a:extLst>
              </a:tr>
              <a:tr h="37394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LIMOGES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7357826"/>
                  </a:ext>
                </a:extLst>
              </a:tr>
              <a:tr h="3584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MARSEILLE PROVENCE ALPES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8102391"/>
                  </a:ext>
                </a:extLst>
              </a:tr>
              <a:tr h="29372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NORMANDIE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8138851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PARIS IDF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3210717"/>
                  </a:ext>
                </a:extLst>
              </a:tr>
              <a:tr h="3584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PAYS DE LA LOIRE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626891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PICARDEN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3202943"/>
                  </a:ext>
                </a:extLst>
              </a:tr>
              <a:tr h="33848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POITOU CHARENTE VENDEE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6654500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RHONE ALPES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9078394"/>
                  </a:ext>
                </a:extLst>
              </a:tr>
              <a:tr h="3186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ECR TOULOUSE OCCITANIE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261173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DC790A9-6F32-4FD8-8CA5-F9362FFC632A}"/>
              </a:ext>
            </a:extLst>
          </p:cNvPr>
          <p:cNvSpPr txBox="1"/>
          <p:nvPr/>
        </p:nvSpPr>
        <p:spPr>
          <a:xfrm>
            <a:off x="310393" y="1233182"/>
            <a:ext cx="220891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Nombre d’adhérents </a:t>
            </a:r>
          </a:p>
          <a:p>
            <a:r>
              <a:rPr lang="fr-FR" b="1" dirty="0">
                <a:solidFill>
                  <a:srgbClr val="C00000"/>
                </a:solidFill>
              </a:rPr>
              <a:t>1/1/2022        2 018</a:t>
            </a:r>
          </a:p>
          <a:p>
            <a:r>
              <a:rPr lang="fr-FR" b="1" dirty="0">
                <a:solidFill>
                  <a:srgbClr val="C00000"/>
                </a:solidFill>
              </a:rPr>
              <a:t>Entrées               222</a:t>
            </a:r>
          </a:p>
          <a:p>
            <a:r>
              <a:rPr lang="fr-FR" b="1" dirty="0">
                <a:solidFill>
                  <a:srgbClr val="C00000"/>
                </a:solidFill>
              </a:rPr>
              <a:t>Sorties                305     </a:t>
            </a:r>
          </a:p>
          <a:p>
            <a:r>
              <a:rPr lang="fr-FR" b="1" dirty="0">
                <a:solidFill>
                  <a:srgbClr val="C00000"/>
                </a:solidFill>
              </a:rPr>
              <a:t>31/12/2022    1 935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845304-53BA-4857-ACD4-1FA1365FDC79}"/>
              </a:ext>
            </a:extLst>
          </p:cNvPr>
          <p:cNvSpPr txBox="1"/>
          <p:nvPr/>
        </p:nvSpPr>
        <p:spPr>
          <a:xfrm>
            <a:off x="310393" y="3260068"/>
            <a:ext cx="2208914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Taux de pénétration </a:t>
            </a:r>
          </a:p>
          <a:p>
            <a:r>
              <a:rPr lang="fr-FR" b="1" dirty="0">
                <a:solidFill>
                  <a:srgbClr val="0070C0"/>
                </a:solidFill>
              </a:rPr>
              <a:t>2 Asso    de 25 à 30%</a:t>
            </a:r>
          </a:p>
          <a:p>
            <a:r>
              <a:rPr lang="fr-FR" b="1" dirty="0">
                <a:solidFill>
                  <a:srgbClr val="0070C0"/>
                </a:solidFill>
              </a:rPr>
              <a:t>2 Asso    de 20 à 25%</a:t>
            </a:r>
          </a:p>
          <a:p>
            <a:r>
              <a:rPr lang="fr-FR" b="1" dirty="0">
                <a:solidFill>
                  <a:srgbClr val="0070C0"/>
                </a:solidFill>
              </a:rPr>
              <a:t>5 Asso    de 15 à 20%</a:t>
            </a:r>
          </a:p>
          <a:p>
            <a:r>
              <a:rPr lang="fr-FR" b="1" dirty="0">
                <a:solidFill>
                  <a:srgbClr val="0070C0"/>
                </a:solidFill>
              </a:rPr>
              <a:t>4 Asso    de 10 à 15%</a:t>
            </a:r>
          </a:p>
          <a:p>
            <a:r>
              <a:rPr lang="fr-FR" b="1" dirty="0">
                <a:solidFill>
                  <a:srgbClr val="0070C0"/>
                </a:solidFill>
              </a:rPr>
              <a:t>6 Asso        &lt;10%</a:t>
            </a:r>
          </a:p>
          <a:p>
            <a:endParaRPr lang="fr-FR" b="1" dirty="0">
              <a:solidFill>
                <a:srgbClr val="0070C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Total 13,5%</a:t>
            </a:r>
          </a:p>
        </p:txBody>
      </p:sp>
    </p:spTree>
    <p:extLst>
      <p:ext uri="{BB962C8B-B14F-4D97-AF65-F5344CB8AC3E}">
        <p14:creationId xmlns:p14="http://schemas.microsoft.com/office/powerpoint/2010/main" val="316186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672497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Calcul des effectifs : Rappel des règles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1376624"/>
            <a:ext cx="11379200" cy="5024511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On prend au 31 décembre 2022 les adhérents qui ont payé leur cotisation de l’année 2022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On élimine donc les adhérents qui n’ont pas payé leur cotisation de l’année 2022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On peut garder les adhérents qui ont réglé leur cotisation de 2022 début 2023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On prend en compte les adhérents qui étaient exonérés de cotisation en 2022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On ne prend pas en compte les conjoints qui paient une cotisation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3"/>
            <a:ext cx="1896571" cy="93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84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" y="184124"/>
            <a:ext cx="11643360" cy="485192"/>
          </a:xfrm>
        </p:spPr>
        <p:txBody>
          <a:bodyPr>
            <a:normAutofit fontScale="90000"/>
          </a:bodyPr>
          <a:lstStyle/>
          <a:p>
            <a:r>
              <a:rPr lang="fr-FR" sz="2400" b="1" i="1" dirty="0">
                <a:solidFill>
                  <a:srgbClr val="FF0000"/>
                </a:solidFill>
              </a:rPr>
              <a:t>Les e                  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Les entrées et sorties des effectifs des associations </a:t>
            </a:r>
            <a:endParaRPr lang="fr-FR" sz="36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294916" cy="1133291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1D4C958-2EF1-4596-AE84-990AABD9F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5617801"/>
              </p:ext>
            </p:extLst>
          </p:nvPr>
        </p:nvGraphicFramePr>
        <p:xfrm>
          <a:off x="1730149" y="1615440"/>
          <a:ext cx="9808276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5637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" y="184124"/>
            <a:ext cx="11643360" cy="485192"/>
          </a:xfrm>
        </p:spPr>
        <p:txBody>
          <a:bodyPr>
            <a:noAutofit/>
          </a:bodyPr>
          <a:lstStyle/>
          <a:p>
            <a:r>
              <a:rPr lang="fr-FR" sz="3200" b="1" i="1" dirty="0">
                <a:solidFill>
                  <a:srgbClr val="FF0000"/>
                </a:solidFill>
              </a:rPr>
              <a:t>                    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Evolution du taux de pénétration d’ECR</a:t>
            </a: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294916" cy="1133291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1D4C958-2EF1-4596-AE84-990AABD9F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8199097"/>
              </p:ext>
            </p:extLst>
          </p:nvPr>
        </p:nvGraphicFramePr>
        <p:xfrm>
          <a:off x="1668107" y="1615440"/>
          <a:ext cx="9808276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8275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B398804-9A9A-40E4-AACD-9DBD976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85" y="18508"/>
            <a:ext cx="11542202" cy="1016409"/>
          </a:xfrm>
        </p:spPr>
        <p:txBody>
          <a:bodyPr/>
          <a:lstStyle/>
          <a:p>
            <a:r>
              <a:rPr lang="fr-FR" dirty="0" err="1"/>
              <a:t>vv</a:t>
            </a:r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993CE09A-8918-4BAE-B16D-4183341F54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64741931"/>
              </p:ext>
            </p:extLst>
          </p:nvPr>
        </p:nvGraphicFramePr>
        <p:xfrm>
          <a:off x="2295718" y="553606"/>
          <a:ext cx="9581322" cy="622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572">
                  <a:extLst>
                    <a:ext uri="{9D8B030D-6E8A-4147-A177-3AD203B41FA5}">
                      <a16:colId xmlns:a16="http://schemas.microsoft.com/office/drawing/2014/main" val="1978942392"/>
                    </a:ext>
                  </a:extLst>
                </a:gridCol>
                <a:gridCol w="2407640">
                  <a:extLst>
                    <a:ext uri="{9D8B030D-6E8A-4147-A177-3AD203B41FA5}">
                      <a16:colId xmlns:a16="http://schemas.microsoft.com/office/drawing/2014/main" val="2316016417"/>
                    </a:ext>
                  </a:extLst>
                </a:gridCol>
                <a:gridCol w="1301684">
                  <a:extLst>
                    <a:ext uri="{9D8B030D-6E8A-4147-A177-3AD203B41FA5}">
                      <a16:colId xmlns:a16="http://schemas.microsoft.com/office/drawing/2014/main" val="3066665899"/>
                    </a:ext>
                  </a:extLst>
                </a:gridCol>
                <a:gridCol w="1461204">
                  <a:extLst>
                    <a:ext uri="{9D8B030D-6E8A-4147-A177-3AD203B41FA5}">
                      <a16:colId xmlns:a16="http://schemas.microsoft.com/office/drawing/2014/main" val="3218749456"/>
                    </a:ext>
                  </a:extLst>
                </a:gridCol>
                <a:gridCol w="1136222">
                  <a:extLst>
                    <a:ext uri="{9D8B030D-6E8A-4147-A177-3AD203B41FA5}">
                      <a16:colId xmlns:a16="http://schemas.microsoft.com/office/drawing/2014/main" val="674903415"/>
                    </a:ext>
                  </a:extLst>
                </a:gridCol>
              </a:tblGrid>
              <a:tr h="550656">
                <a:tc>
                  <a:txBody>
                    <a:bodyPr/>
                    <a:lstStyle/>
                    <a:p>
                      <a:r>
                        <a:rPr lang="fr-FR" sz="2200" dirty="0"/>
                        <a:t>Effectif des allocataires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2022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2021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150813"/>
                  </a:ext>
                </a:extLst>
              </a:tr>
              <a:tr h="550656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Grandes Régions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14 327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14 074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+1,8%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9819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Ile-de-France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3 770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4 053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-7,0%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26,3%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511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Auvergne Rhône Alpes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7967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Provence Alpes Cote d’azur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10,7%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096455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Nouvelle 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2323"/>
                  </a:ext>
                </a:extLst>
              </a:tr>
              <a:tr h="433015">
                <a:tc>
                  <a:txBody>
                    <a:bodyPr/>
                    <a:lstStyle/>
                    <a:p>
                      <a:r>
                        <a:rPr lang="fr-FR" sz="2200" dirty="0"/>
                        <a:t>Occitanie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1 250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+7,6%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26044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Grand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+4,1%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6,4%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60910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Hauts de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-2,1%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8368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Bretagne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+10,7%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83779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Pays de La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+4,6%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6412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49340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Bourgogne Franche Comté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+1,6%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80941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Centre Val de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15765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960879" cy="1016409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2D04072-8867-405B-B5B6-579C2C154671}"/>
              </a:ext>
            </a:extLst>
          </p:cNvPr>
          <p:cNvSpPr txBox="1">
            <a:spLocks/>
          </p:cNvSpPr>
          <p:nvPr/>
        </p:nvSpPr>
        <p:spPr>
          <a:xfrm>
            <a:off x="233680" y="54234"/>
            <a:ext cx="11643360" cy="1108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>
                <a:solidFill>
                  <a:srgbClr val="FF0000"/>
                </a:solidFill>
              </a:rPr>
              <a:t>                  </a:t>
            </a:r>
            <a:r>
              <a:rPr lang="fr-FR" sz="32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72BC5E-EF7E-41B9-9CE6-5A2226AA9AC6}"/>
              </a:ext>
            </a:extLst>
          </p:cNvPr>
          <p:cNvSpPr txBox="1"/>
          <p:nvPr/>
        </p:nvSpPr>
        <p:spPr>
          <a:xfrm>
            <a:off x="3246783" y="76147"/>
            <a:ext cx="826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variation des allocataires de la profession </a:t>
            </a:r>
          </a:p>
        </p:txBody>
      </p:sp>
    </p:spTree>
    <p:extLst>
      <p:ext uri="{BB962C8B-B14F-4D97-AF65-F5344CB8AC3E}">
        <p14:creationId xmlns:p14="http://schemas.microsoft.com/office/powerpoint/2010/main" val="2558640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B398804-9A9A-40E4-AACD-9DBD976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85" y="18508"/>
            <a:ext cx="11542202" cy="1016409"/>
          </a:xfrm>
        </p:spPr>
        <p:txBody>
          <a:bodyPr/>
          <a:lstStyle/>
          <a:p>
            <a:r>
              <a:rPr lang="fr-FR" dirty="0" err="1"/>
              <a:t>vv</a:t>
            </a:r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993CE09A-8918-4BAE-B16D-4183341F54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7577622"/>
              </p:ext>
            </p:extLst>
          </p:nvPr>
        </p:nvGraphicFramePr>
        <p:xfrm>
          <a:off x="2376997" y="608637"/>
          <a:ext cx="9581322" cy="6104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0703">
                  <a:extLst>
                    <a:ext uri="{9D8B030D-6E8A-4147-A177-3AD203B41FA5}">
                      <a16:colId xmlns:a16="http://schemas.microsoft.com/office/drawing/2014/main" val="1978942392"/>
                    </a:ext>
                  </a:extLst>
                </a:gridCol>
                <a:gridCol w="1579610">
                  <a:extLst>
                    <a:ext uri="{9D8B030D-6E8A-4147-A177-3AD203B41FA5}">
                      <a16:colId xmlns:a16="http://schemas.microsoft.com/office/drawing/2014/main" val="2316016417"/>
                    </a:ext>
                  </a:extLst>
                </a:gridCol>
                <a:gridCol w="1129438">
                  <a:extLst>
                    <a:ext uri="{9D8B030D-6E8A-4147-A177-3AD203B41FA5}">
                      <a16:colId xmlns:a16="http://schemas.microsoft.com/office/drawing/2014/main" val="3066665899"/>
                    </a:ext>
                  </a:extLst>
                </a:gridCol>
                <a:gridCol w="1100952">
                  <a:extLst>
                    <a:ext uri="{9D8B030D-6E8A-4147-A177-3AD203B41FA5}">
                      <a16:colId xmlns:a16="http://schemas.microsoft.com/office/drawing/2014/main" val="3218749456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596381855"/>
                    </a:ext>
                  </a:extLst>
                </a:gridCol>
                <a:gridCol w="1176019">
                  <a:extLst>
                    <a:ext uri="{9D8B030D-6E8A-4147-A177-3AD203B41FA5}">
                      <a16:colId xmlns:a16="http://schemas.microsoft.com/office/drawing/2014/main" val="674903415"/>
                    </a:ext>
                  </a:extLst>
                </a:gridCol>
              </a:tblGrid>
              <a:tr h="550656">
                <a:tc>
                  <a:txBody>
                    <a:bodyPr/>
                    <a:lstStyle/>
                    <a:p>
                      <a:r>
                        <a:rPr lang="fr-FR" sz="2200" dirty="0"/>
                        <a:t>Effectif des allocataires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Allocataires 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ECR  22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ECR 21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150813"/>
                  </a:ext>
                </a:extLst>
              </a:tr>
              <a:tr h="390107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Grandes Régions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14 327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1 935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2018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-4,1%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9819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Ile-de-France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3 770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-2,3%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511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Auvergne Rhône Alpes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-3,2%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7967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Provence Alpes Cote d’azur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+6,0%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096455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Nouvelle 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-14,7%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2323"/>
                  </a:ext>
                </a:extLst>
              </a:tr>
              <a:tr h="433015">
                <a:tc>
                  <a:txBody>
                    <a:bodyPr/>
                    <a:lstStyle/>
                    <a:p>
                      <a:r>
                        <a:rPr lang="fr-FR" sz="2200" dirty="0"/>
                        <a:t>Occitanie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1 250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-13,9%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26044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Grand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-3,0%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09272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Hauts de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8368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Pays de La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+6,4%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6412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Bretagne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10786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-31,7%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49340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Bourgogne Franche 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+25,0%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80941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Centre Val de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-7,0%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15765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960879" cy="1016409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2D04072-8867-405B-B5B6-579C2C154671}"/>
              </a:ext>
            </a:extLst>
          </p:cNvPr>
          <p:cNvSpPr txBox="1">
            <a:spLocks/>
          </p:cNvSpPr>
          <p:nvPr/>
        </p:nvSpPr>
        <p:spPr>
          <a:xfrm>
            <a:off x="233680" y="54234"/>
            <a:ext cx="11643360" cy="1108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>
                <a:solidFill>
                  <a:srgbClr val="FF0000"/>
                </a:solidFill>
              </a:rPr>
              <a:t>                  </a:t>
            </a:r>
            <a:r>
              <a:rPr lang="fr-FR" sz="32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72BC5E-EF7E-41B9-9CE6-5A2226AA9AC6}"/>
              </a:ext>
            </a:extLst>
          </p:cNvPr>
          <p:cNvSpPr txBox="1"/>
          <p:nvPr/>
        </p:nvSpPr>
        <p:spPr>
          <a:xfrm>
            <a:off x="3246783" y="76147"/>
            <a:ext cx="826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pénétration d’ECR chez les retraités de la profession (2022)</a:t>
            </a:r>
          </a:p>
        </p:txBody>
      </p:sp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CB5D9F4A-E2BA-4E46-2DEC-B19718FB7F1D}"/>
              </a:ext>
            </a:extLst>
          </p:cNvPr>
          <p:cNvSpPr/>
          <p:nvPr/>
        </p:nvSpPr>
        <p:spPr>
          <a:xfrm>
            <a:off x="11185754" y="715875"/>
            <a:ext cx="330385" cy="31904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94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5" y="184124"/>
            <a:ext cx="11643360" cy="485192"/>
          </a:xfrm>
        </p:spPr>
        <p:txBody>
          <a:bodyPr>
            <a:noAutofit/>
          </a:bodyPr>
          <a:lstStyle/>
          <a:p>
            <a:r>
              <a:rPr lang="fr-FR" sz="3200" b="1" i="1" dirty="0">
                <a:solidFill>
                  <a:srgbClr val="FF0000"/>
                </a:solidFill>
              </a:rPr>
              <a:t>                   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 1.Progression des allocataires de la </a:t>
            </a:r>
            <a:r>
              <a:rPr lang="fr-FR" sz="3200" b="1" i="1" dirty="0" err="1">
                <a:solidFill>
                  <a:srgbClr val="FF0000"/>
                </a:solidFill>
                <a:latin typeface="+mn-lt"/>
              </a:rPr>
              <a:t>Cavec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 </a:t>
            </a:r>
            <a:endParaRPr lang="fr-FR" sz="3200" dirty="0"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294916" cy="1133291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81D4C958-2EF1-4596-AE84-990AABD9F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50260"/>
              </p:ext>
            </p:extLst>
          </p:nvPr>
        </p:nvGraphicFramePr>
        <p:xfrm>
          <a:off x="1668107" y="1615440"/>
          <a:ext cx="9808276" cy="481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6778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B398804-9A9A-40E4-AACD-9DBD976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85" y="18508"/>
            <a:ext cx="11542202" cy="1016409"/>
          </a:xfrm>
        </p:spPr>
        <p:txBody>
          <a:bodyPr/>
          <a:lstStyle/>
          <a:p>
            <a:r>
              <a:rPr lang="fr-FR" dirty="0" err="1"/>
              <a:t>vv</a:t>
            </a:r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993CE09A-8918-4BAE-B16D-4183341F54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64009613"/>
              </p:ext>
            </p:extLst>
          </p:nvPr>
        </p:nvGraphicFramePr>
        <p:xfrm>
          <a:off x="2381459" y="608637"/>
          <a:ext cx="9541429" cy="6104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811">
                  <a:extLst>
                    <a:ext uri="{9D8B030D-6E8A-4147-A177-3AD203B41FA5}">
                      <a16:colId xmlns:a16="http://schemas.microsoft.com/office/drawing/2014/main" val="1978942392"/>
                    </a:ext>
                  </a:extLst>
                </a:gridCol>
                <a:gridCol w="1545079">
                  <a:extLst>
                    <a:ext uri="{9D8B030D-6E8A-4147-A177-3AD203B41FA5}">
                      <a16:colId xmlns:a16="http://schemas.microsoft.com/office/drawing/2014/main" val="2316016417"/>
                    </a:ext>
                  </a:extLst>
                </a:gridCol>
                <a:gridCol w="1143894">
                  <a:extLst>
                    <a:ext uri="{9D8B030D-6E8A-4147-A177-3AD203B41FA5}">
                      <a16:colId xmlns:a16="http://schemas.microsoft.com/office/drawing/2014/main" val="3066665899"/>
                    </a:ext>
                  </a:extLst>
                </a:gridCol>
                <a:gridCol w="1115044">
                  <a:extLst>
                    <a:ext uri="{9D8B030D-6E8A-4147-A177-3AD203B41FA5}">
                      <a16:colId xmlns:a16="http://schemas.microsoft.com/office/drawing/2014/main" val="3218749456"/>
                    </a:ext>
                  </a:extLst>
                </a:gridCol>
                <a:gridCol w="1260530">
                  <a:extLst>
                    <a:ext uri="{9D8B030D-6E8A-4147-A177-3AD203B41FA5}">
                      <a16:colId xmlns:a16="http://schemas.microsoft.com/office/drawing/2014/main" val="2596381855"/>
                    </a:ext>
                  </a:extLst>
                </a:gridCol>
                <a:gridCol w="1191071">
                  <a:extLst>
                    <a:ext uri="{9D8B030D-6E8A-4147-A177-3AD203B41FA5}">
                      <a16:colId xmlns:a16="http://schemas.microsoft.com/office/drawing/2014/main" val="674903415"/>
                    </a:ext>
                  </a:extLst>
                </a:gridCol>
              </a:tblGrid>
              <a:tr h="550656">
                <a:tc>
                  <a:txBody>
                    <a:bodyPr/>
                    <a:lstStyle/>
                    <a:p>
                      <a:r>
                        <a:rPr lang="fr-FR" sz="2200" dirty="0"/>
                        <a:t>Effectif des allocataires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Allocataires 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ECR 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TP 2022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TP 2021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150813"/>
                  </a:ext>
                </a:extLst>
              </a:tr>
              <a:tr h="390107">
                <a:tc>
                  <a:txBody>
                    <a:bodyPr/>
                    <a:lstStyle/>
                    <a:p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Grandes Régions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14 327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1 935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13,5%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>
                          <a:solidFill>
                            <a:schemeClr val="bg1"/>
                          </a:solidFill>
                        </a:rPr>
                        <a:t>14.4%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9819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Ile-de-France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3 770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511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Auvergne Rhône Alpes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14,9%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15,9%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7967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Provence Alpes Cote d’azur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096455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Nouvelle Aquitaine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1 272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2323"/>
                  </a:ext>
                </a:extLst>
              </a:tr>
              <a:tr h="433015">
                <a:tc>
                  <a:txBody>
                    <a:bodyPr/>
                    <a:lstStyle/>
                    <a:p>
                      <a:r>
                        <a:rPr lang="fr-FR" sz="2200" dirty="0"/>
                        <a:t>Toulouse Occitanie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1 250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26044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Grand 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13,9%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14,9%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09272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Hauts de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21,1%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8368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Pays de La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0" dirty="0">
                          <a:solidFill>
                            <a:schemeClr val="tx1"/>
                          </a:solidFill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16,5%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16,3%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64128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Bretagne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17,2%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410786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8,1%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493403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Bourgogne Franche 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18,9%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80941"/>
                  </a:ext>
                </a:extLst>
              </a:tr>
              <a:tr h="420121">
                <a:tc>
                  <a:txBody>
                    <a:bodyPr/>
                    <a:lstStyle/>
                    <a:p>
                      <a:r>
                        <a:rPr lang="fr-FR" sz="2200" dirty="0"/>
                        <a:t>Centre Val de Loire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3,1%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10,2%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15765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960879" cy="1016409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2D04072-8867-405B-B5B6-579C2C154671}"/>
              </a:ext>
            </a:extLst>
          </p:cNvPr>
          <p:cNvSpPr txBox="1">
            <a:spLocks/>
          </p:cNvSpPr>
          <p:nvPr/>
        </p:nvSpPr>
        <p:spPr>
          <a:xfrm>
            <a:off x="233680" y="54234"/>
            <a:ext cx="11643360" cy="1108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>
                <a:solidFill>
                  <a:srgbClr val="FF0000"/>
                </a:solidFill>
              </a:rPr>
              <a:t>                  </a:t>
            </a:r>
            <a:r>
              <a:rPr lang="fr-FR" sz="32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72BC5E-EF7E-41B9-9CE6-5A2226AA9AC6}"/>
              </a:ext>
            </a:extLst>
          </p:cNvPr>
          <p:cNvSpPr txBox="1"/>
          <p:nvPr/>
        </p:nvSpPr>
        <p:spPr>
          <a:xfrm>
            <a:off x="3246783" y="76147"/>
            <a:ext cx="8269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La pénétration d’ECR chez les retraités de la profession (2022)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899D88-BECF-49CD-9EBD-A7710CA3398F}"/>
              </a:ext>
            </a:extLst>
          </p:cNvPr>
          <p:cNvSpPr txBox="1"/>
          <p:nvPr/>
        </p:nvSpPr>
        <p:spPr>
          <a:xfrm>
            <a:off x="233680" y="2067339"/>
            <a:ext cx="1960880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Pénétration Régions:</a:t>
            </a:r>
          </a:p>
          <a:p>
            <a:r>
              <a:rPr lang="fr-FR" b="1" dirty="0">
                <a:solidFill>
                  <a:srgbClr val="C00000"/>
                </a:solidFill>
              </a:rPr>
              <a:t>-10%               3 </a:t>
            </a:r>
          </a:p>
          <a:p>
            <a:r>
              <a:rPr lang="fr-FR" b="1" dirty="0">
                <a:solidFill>
                  <a:srgbClr val="C00000"/>
                </a:solidFill>
              </a:rPr>
              <a:t>10 à 15%        5      </a:t>
            </a:r>
          </a:p>
          <a:p>
            <a:r>
              <a:rPr lang="fr-FR" b="1" dirty="0">
                <a:solidFill>
                  <a:srgbClr val="C00000"/>
                </a:solidFill>
              </a:rPr>
              <a:t>15 à 20%        3        </a:t>
            </a:r>
          </a:p>
          <a:p>
            <a:r>
              <a:rPr lang="fr-FR" b="1" dirty="0">
                <a:solidFill>
                  <a:srgbClr val="C00000"/>
                </a:solidFill>
              </a:rPr>
              <a:t>20 à 30%        1         </a:t>
            </a:r>
          </a:p>
        </p:txBody>
      </p:sp>
    </p:spTree>
    <p:extLst>
      <p:ext uri="{BB962C8B-B14F-4D97-AF65-F5344CB8AC3E}">
        <p14:creationId xmlns:p14="http://schemas.microsoft.com/office/powerpoint/2010/main" val="615935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672497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                 L’âge des adhérents des associations au 31/12/2022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1376624"/>
            <a:ext cx="11379200" cy="5024511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</a:rPr>
              <a:t>Statistiques portants sur 14 associations représentant 1593 adhérents (81%)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sz="3200" b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3"/>
            <a:ext cx="1678329" cy="828804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6632382D-FE7C-E61E-855D-0B2437AA8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517125"/>
              </p:ext>
            </p:extLst>
          </p:nvPr>
        </p:nvGraphicFramePr>
        <p:xfrm>
          <a:off x="1487156" y="2638902"/>
          <a:ext cx="863220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782">
                  <a:extLst>
                    <a:ext uri="{9D8B030D-6E8A-4147-A177-3AD203B41FA5}">
                      <a16:colId xmlns:a16="http://schemas.microsoft.com/office/drawing/2014/main" val="3466462033"/>
                    </a:ext>
                  </a:extLst>
                </a:gridCol>
                <a:gridCol w="2065575">
                  <a:extLst>
                    <a:ext uri="{9D8B030D-6E8A-4147-A177-3AD203B41FA5}">
                      <a16:colId xmlns:a16="http://schemas.microsoft.com/office/drawing/2014/main" val="1080097144"/>
                    </a:ext>
                  </a:extLst>
                </a:gridCol>
                <a:gridCol w="2162924">
                  <a:extLst>
                    <a:ext uri="{9D8B030D-6E8A-4147-A177-3AD203B41FA5}">
                      <a16:colId xmlns:a16="http://schemas.microsoft.com/office/drawing/2014/main" val="2136765423"/>
                    </a:ext>
                  </a:extLst>
                </a:gridCol>
                <a:gridCol w="2162924">
                  <a:extLst>
                    <a:ext uri="{9D8B030D-6E8A-4147-A177-3AD203B41FA5}">
                      <a16:colId xmlns:a16="http://schemas.microsoft.com/office/drawing/2014/main" val="2178211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60/70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71/80 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+80 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0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Au 31/12/2021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29,6%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45,2%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25,2%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5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Au 31/12/2022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27,9%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47,6%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24,5%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8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55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Entrées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48,6%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38,7%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12,7%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6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b="1" dirty="0"/>
                        <a:t>Sorties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48,7%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22,8%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28,5%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448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958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Questionnaire Associations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2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34527"/>
            <a:ext cx="11643360" cy="584385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Les cotisations des associations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9103958" cy="4815840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3"/>
            <a:ext cx="1705652" cy="842297"/>
          </a:xfrm>
          <a:prstGeom prst="rect">
            <a:avLst/>
          </a:prstGeom>
        </p:spPr>
      </p:pic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89BC1054-F97D-44F3-A7FC-F61C8A428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8877078"/>
              </p:ext>
            </p:extLst>
          </p:nvPr>
        </p:nvGraphicFramePr>
        <p:xfrm>
          <a:off x="314960" y="718912"/>
          <a:ext cx="10818614" cy="5435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A89115BA-1DA0-4F5C-B042-4DECB91A63DF}"/>
              </a:ext>
            </a:extLst>
          </p:cNvPr>
          <p:cNvSpPr txBox="1"/>
          <p:nvPr/>
        </p:nvSpPr>
        <p:spPr>
          <a:xfrm flipH="1">
            <a:off x="2554941" y="6154666"/>
            <a:ext cx="4080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rgbClr val="C00000"/>
                </a:solidFill>
              </a:rPr>
              <a:t>Montant de la cotisation</a:t>
            </a:r>
          </a:p>
        </p:txBody>
      </p:sp>
    </p:spTree>
    <p:extLst>
      <p:ext uri="{BB962C8B-B14F-4D97-AF65-F5344CB8AC3E}">
        <p14:creationId xmlns:p14="http://schemas.microsoft.com/office/powerpoint/2010/main" val="1203993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B398804-9A9A-40E4-AACD-9DBD976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85" y="45402"/>
            <a:ext cx="11542202" cy="1016409"/>
          </a:xfrm>
        </p:spPr>
        <p:txBody>
          <a:bodyPr/>
          <a:lstStyle/>
          <a:p>
            <a:r>
              <a:rPr lang="fr-FR" dirty="0" err="1"/>
              <a:t>vv</a:t>
            </a:r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993CE09A-8918-4BAE-B16D-4183341F54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34078572"/>
              </p:ext>
            </p:extLst>
          </p:nvPr>
        </p:nvGraphicFramePr>
        <p:xfrm>
          <a:off x="485159" y="1637828"/>
          <a:ext cx="502241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1039">
                  <a:extLst>
                    <a:ext uri="{9D8B030D-6E8A-4147-A177-3AD203B41FA5}">
                      <a16:colId xmlns:a16="http://schemas.microsoft.com/office/drawing/2014/main" val="1978942392"/>
                    </a:ext>
                  </a:extLst>
                </a:gridCol>
                <a:gridCol w="1171504">
                  <a:extLst>
                    <a:ext uri="{9D8B030D-6E8A-4147-A177-3AD203B41FA5}">
                      <a16:colId xmlns:a16="http://schemas.microsoft.com/office/drawing/2014/main" val="3066665899"/>
                    </a:ext>
                  </a:extLst>
                </a:gridCol>
                <a:gridCol w="969875">
                  <a:extLst>
                    <a:ext uri="{9D8B030D-6E8A-4147-A177-3AD203B41FA5}">
                      <a16:colId xmlns:a16="http://schemas.microsoft.com/office/drawing/2014/main" val="674903415"/>
                    </a:ext>
                  </a:extLst>
                </a:gridCol>
              </a:tblGrid>
              <a:tr h="343631">
                <a:tc>
                  <a:txBody>
                    <a:bodyPr/>
                    <a:lstStyle/>
                    <a:p>
                      <a:r>
                        <a:rPr lang="fr-FR" sz="2200" dirty="0"/>
                        <a:t>Subventions € Nombre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2022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2020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9819"/>
                  </a:ext>
                </a:extLst>
              </a:tr>
              <a:tr h="415986">
                <a:tc>
                  <a:txBody>
                    <a:bodyPr/>
                    <a:lstStyle/>
                    <a:p>
                      <a:r>
                        <a:rPr lang="fr-FR" sz="2200" dirty="0"/>
                        <a:t>&lt; 1 500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5118"/>
                  </a:ext>
                </a:extLst>
              </a:tr>
              <a:tr h="415986">
                <a:tc>
                  <a:txBody>
                    <a:bodyPr/>
                    <a:lstStyle/>
                    <a:p>
                      <a:r>
                        <a:rPr lang="fr-FR" sz="2200"/>
                        <a:t>De 2 000 à 3 500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7967"/>
                  </a:ext>
                </a:extLst>
              </a:tr>
              <a:tr h="415986">
                <a:tc>
                  <a:txBody>
                    <a:bodyPr/>
                    <a:lstStyle/>
                    <a:p>
                      <a:r>
                        <a:rPr lang="fr-FR" sz="2200" dirty="0"/>
                        <a:t>16 000 (démarrage)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83683"/>
                  </a:ext>
                </a:extLst>
              </a:tr>
              <a:tr h="393889">
                <a:tc>
                  <a:txBody>
                    <a:bodyPr/>
                    <a:lstStyle/>
                    <a:p>
                      <a:r>
                        <a:rPr lang="fr-FR" sz="2200"/>
                        <a:t>+ 20 000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74881"/>
                  </a:ext>
                </a:extLst>
              </a:tr>
              <a:tr h="393889">
                <a:tc>
                  <a:txBody>
                    <a:bodyPr/>
                    <a:lstStyle/>
                    <a:p>
                      <a:r>
                        <a:rPr lang="fr-FR" sz="22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73147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960879" cy="1016409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2D04072-8867-405B-B5B6-579C2C154671}"/>
              </a:ext>
            </a:extLst>
          </p:cNvPr>
          <p:cNvSpPr txBox="1">
            <a:spLocks/>
          </p:cNvSpPr>
          <p:nvPr/>
        </p:nvSpPr>
        <p:spPr>
          <a:xfrm>
            <a:off x="233680" y="81130"/>
            <a:ext cx="11643360" cy="819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/>
              <a:t>                               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Les subventions des associations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535BF3-2DD7-4A2B-BD66-A234A8C1E813}"/>
              </a:ext>
            </a:extLst>
          </p:cNvPr>
          <p:cNvSpPr txBox="1"/>
          <p:nvPr/>
        </p:nvSpPr>
        <p:spPr>
          <a:xfrm>
            <a:off x="485160" y="4679576"/>
            <a:ext cx="5022417" cy="212365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0070C0"/>
                </a:solidFill>
              </a:rPr>
              <a:t>Sur 15 réponses 10 associations ont reçu une subvention (67%). Montants reçus en légère progression par rapport à 2020.</a:t>
            </a:r>
          </a:p>
          <a:p>
            <a:r>
              <a:rPr lang="fr-FR" sz="2200" b="1" dirty="0">
                <a:solidFill>
                  <a:srgbClr val="0070C0"/>
                </a:solidFill>
              </a:rPr>
              <a:t>2 associations ont obtenu une subvention en 2022 pour la première fois</a:t>
            </a:r>
          </a:p>
          <a:p>
            <a:r>
              <a:rPr lang="fr-FR" sz="2200" b="1" dirty="0">
                <a:solidFill>
                  <a:srgbClr val="0070C0"/>
                </a:solidFill>
              </a:rPr>
              <a:t>1 asso ne reçoit plus de subvention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41E7E11-93A8-C85E-9829-1A09E1376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37828"/>
            <a:ext cx="5181600" cy="4351338"/>
          </a:xfrm>
          <a:ln w="38100">
            <a:solidFill>
              <a:srgbClr val="FF0000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70C0"/>
                </a:solidFill>
              </a:rPr>
              <a:t>OBJECTIF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Les Institutions doivent nous soutenir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Sans leur soutien nous ne pouvons « exister » et « avancer 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Ne pas se décourager, la ténacité finit toujours par payer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Ne pas oublier de tenir compte des prestations en nature, mais il peut y avoir les deux…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313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-38264"/>
            <a:ext cx="11829382" cy="913257"/>
          </a:xfrm>
        </p:spPr>
        <p:txBody>
          <a:bodyPr>
            <a:norm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pensez-vous de l’évolution de votre association ces deux dernières années?</a:t>
            </a:r>
            <a:b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 réponses)</a:t>
            </a:r>
            <a:r>
              <a:rPr lang="fr-FR" sz="2400" b="1" dirty="0">
                <a:solidFill>
                  <a:srgbClr val="FF0000"/>
                </a:solidFill>
              </a:rPr>
              <a:t>                             </a:t>
            </a:r>
            <a:endParaRPr lang="fr-FR" sz="2400" b="1" i="1" dirty="0">
              <a:solidFill>
                <a:srgbClr val="C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03" y="1536674"/>
            <a:ext cx="11829383" cy="5232791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0"/>
            <a:ext cx="1849348" cy="913258"/>
          </a:xfrm>
          <a:prstGeom prst="rect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9CDBD236-D5D2-BED4-A80F-CB6062E97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795097"/>
              </p:ext>
            </p:extLst>
          </p:nvPr>
        </p:nvGraphicFramePr>
        <p:xfrm>
          <a:off x="233680" y="1294544"/>
          <a:ext cx="11283650" cy="459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8369E018-8A58-A742-523F-48C1A37F0AA4}"/>
              </a:ext>
            </a:extLst>
          </p:cNvPr>
          <p:cNvSpPr txBox="1"/>
          <p:nvPr/>
        </p:nvSpPr>
        <p:spPr>
          <a:xfrm>
            <a:off x="233680" y="6287784"/>
            <a:ext cx="11612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TS</a:t>
            </a:r>
            <a:r>
              <a:rPr lang="fr-FR" sz="2000" dirty="0"/>
              <a:t>: Tout à fait satisfaisant   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PS</a:t>
            </a:r>
            <a:r>
              <a:rPr lang="fr-FR" sz="2000" dirty="0"/>
              <a:t>: Plutôt satisfaisant  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PPS</a:t>
            </a:r>
            <a:r>
              <a:rPr lang="fr-FR" sz="2000" b="1" dirty="0"/>
              <a:t>:</a:t>
            </a:r>
            <a:r>
              <a:rPr lang="fr-FR" sz="2000" dirty="0"/>
              <a:t> Plutôt pas satisfaisant   </a:t>
            </a:r>
            <a:r>
              <a:rPr lang="fr-FR" sz="2000" b="1" dirty="0">
                <a:solidFill>
                  <a:schemeClr val="accent4"/>
                </a:solidFill>
              </a:rPr>
              <a:t>PTS</a:t>
            </a:r>
            <a:r>
              <a:rPr lang="fr-FR" sz="2000" dirty="0"/>
              <a:t>: Pas du tout satisfaisant</a:t>
            </a:r>
          </a:p>
        </p:txBody>
      </p:sp>
    </p:spTree>
    <p:extLst>
      <p:ext uri="{BB962C8B-B14F-4D97-AF65-F5344CB8AC3E}">
        <p14:creationId xmlns:p14="http://schemas.microsoft.com/office/powerpoint/2010/main" val="830200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42351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                   </a:t>
            </a:r>
            <a:r>
              <a:rPr lang="fr-FR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Quelles sont les actions que vous souhaitez réaliser dans les deux années?</a:t>
            </a:r>
            <a:r>
              <a:rPr lang="fr-FR" sz="2400" b="1" i="1" dirty="0">
                <a:solidFill>
                  <a:srgbClr val="FF0000"/>
                </a:solidFill>
              </a:rPr>
              <a:t>  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" y="118860"/>
            <a:ext cx="1660144" cy="819824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A1B7BB6C-943F-4CD9-ABA3-51C4B3B6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6590"/>
              </p:ext>
            </p:extLst>
          </p:nvPr>
        </p:nvGraphicFramePr>
        <p:xfrm>
          <a:off x="482321" y="1666530"/>
          <a:ext cx="978709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8718">
                  <a:extLst>
                    <a:ext uri="{9D8B030D-6E8A-4147-A177-3AD203B41FA5}">
                      <a16:colId xmlns:a16="http://schemas.microsoft.com/office/drawing/2014/main" val="3776107433"/>
                    </a:ext>
                  </a:extLst>
                </a:gridCol>
                <a:gridCol w="2038376">
                  <a:extLst>
                    <a:ext uri="{9D8B030D-6E8A-4147-A177-3AD203B41FA5}">
                      <a16:colId xmlns:a16="http://schemas.microsoft.com/office/drawing/2014/main" val="1366471629"/>
                    </a:ext>
                  </a:extLst>
                </a:gridCol>
              </a:tblGrid>
              <a:tr h="6972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ACTIONS A REALISER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Nombre </a:t>
                      </a:r>
                    </a:p>
                    <a:p>
                      <a:pPr algn="ctr"/>
                      <a:r>
                        <a:rPr lang="fr-FR" sz="2400" dirty="0"/>
                        <a:t>Asso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1045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1. Développer le nombre d’adhérents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6852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2. Développer les activités et les événements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71666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3. Développer les Newsletter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42601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4. Développer le coaching mémoire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400" b="1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44070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5. Améliorer la gestion de l’association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68527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18557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pPr algn="l"/>
                      <a:r>
                        <a:rPr lang="fr-FR" sz="2400" b="1" dirty="0"/>
                        <a:t>Autres actions citées: créer un site, développer les Visioconférences, mettre en place formation, recherche de</a:t>
                      </a:r>
                    </a:p>
                    <a:p>
                      <a:pPr algn="l"/>
                      <a:r>
                        <a:rPr lang="fr-FR" sz="2400" b="1" dirty="0"/>
                        <a:t> financement, campagne de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24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59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B398804-9A9A-40E4-AACD-9DBD976C3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85" y="45402"/>
            <a:ext cx="11542202" cy="1016409"/>
          </a:xfrm>
        </p:spPr>
        <p:txBody>
          <a:bodyPr/>
          <a:lstStyle/>
          <a:p>
            <a:r>
              <a:rPr lang="fr-FR" dirty="0" err="1"/>
              <a:t>vv</a:t>
            </a:r>
            <a:endParaRPr lang="fr-FR" dirty="0"/>
          </a:p>
        </p:txBody>
      </p:sp>
      <p:graphicFrame>
        <p:nvGraphicFramePr>
          <p:cNvPr id="8" name="Tableau 8">
            <a:extLst>
              <a:ext uri="{FF2B5EF4-FFF2-40B4-BE49-F238E27FC236}">
                <a16:creationId xmlns:a16="http://schemas.microsoft.com/office/drawing/2014/main" id="{993CE09A-8918-4BAE-B16D-4183341F54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287341"/>
              </p:ext>
            </p:extLst>
          </p:nvPr>
        </p:nvGraphicFramePr>
        <p:xfrm>
          <a:off x="879655" y="1597427"/>
          <a:ext cx="5162231" cy="294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322">
                  <a:extLst>
                    <a:ext uri="{9D8B030D-6E8A-4147-A177-3AD203B41FA5}">
                      <a16:colId xmlns:a16="http://schemas.microsoft.com/office/drawing/2014/main" val="1978942392"/>
                    </a:ext>
                  </a:extLst>
                </a:gridCol>
                <a:gridCol w="1530626">
                  <a:extLst>
                    <a:ext uri="{9D8B030D-6E8A-4147-A177-3AD203B41FA5}">
                      <a16:colId xmlns:a16="http://schemas.microsoft.com/office/drawing/2014/main" val="1225126101"/>
                    </a:ext>
                  </a:extLst>
                </a:gridCol>
                <a:gridCol w="1152283">
                  <a:extLst>
                    <a:ext uri="{9D8B030D-6E8A-4147-A177-3AD203B41FA5}">
                      <a16:colId xmlns:a16="http://schemas.microsoft.com/office/drawing/2014/main" val="3066665899"/>
                    </a:ext>
                  </a:extLst>
                </a:gridCol>
              </a:tblGrid>
              <a:tr h="516053">
                <a:tc>
                  <a:txBody>
                    <a:bodyPr/>
                    <a:lstStyle/>
                    <a:p>
                      <a:r>
                        <a:rPr lang="fr-FR" sz="2400"/>
                        <a:t>Comment? Par:</a:t>
                      </a:r>
                      <a:endParaRPr lang="fr-FR" sz="2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Nombre</a:t>
                      </a:r>
                    </a:p>
                    <a:p>
                      <a:pPr algn="ctr"/>
                      <a:r>
                        <a:rPr lang="fr-FR" sz="2400" dirty="0"/>
                        <a:t>D’asso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% 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939819"/>
                  </a:ext>
                </a:extLst>
              </a:tr>
              <a:tr h="516053">
                <a:tc>
                  <a:txBody>
                    <a:bodyPr/>
                    <a:lstStyle/>
                    <a:p>
                      <a:r>
                        <a:rPr lang="fr-FR" sz="2400" b="0" dirty="0"/>
                        <a:t>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5118"/>
                  </a:ext>
                </a:extLst>
              </a:tr>
              <a:tr h="516053">
                <a:tc>
                  <a:txBody>
                    <a:bodyPr/>
                    <a:lstStyle/>
                    <a:p>
                      <a:r>
                        <a:rPr lang="fr-FR" sz="2400" b="0" dirty="0"/>
                        <a:t>Courrier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7967"/>
                  </a:ext>
                </a:extLst>
              </a:tr>
              <a:tr h="568758">
                <a:tc>
                  <a:txBody>
                    <a:bodyPr/>
                    <a:lstStyle/>
                    <a:p>
                      <a:r>
                        <a:rPr lang="fr-FR" sz="2400" b="0" dirty="0"/>
                        <a:t>Bulletin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83683"/>
                  </a:ext>
                </a:extLst>
              </a:tr>
              <a:tr h="524435">
                <a:tc>
                  <a:txBody>
                    <a:bodyPr/>
                    <a:lstStyle/>
                    <a:p>
                      <a:r>
                        <a:rPr lang="fr-FR" sz="2400" b="0" dirty="0"/>
                        <a:t>Newsletter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37790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2" y="45402"/>
            <a:ext cx="1603178" cy="830997"/>
          </a:xfrm>
          <a:prstGeom prst="rect">
            <a:avLst/>
          </a:prstGeom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32D04072-8867-405B-B5B6-579C2C154671}"/>
              </a:ext>
            </a:extLst>
          </p:cNvPr>
          <p:cNvSpPr txBox="1">
            <a:spLocks/>
          </p:cNvSpPr>
          <p:nvPr/>
        </p:nvSpPr>
        <p:spPr>
          <a:xfrm>
            <a:off x="233680" y="81130"/>
            <a:ext cx="11643360" cy="938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/>
              <a:t>                              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endParaRPr lang="fr-FR" sz="3200" b="1" i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AEE012A-AD9D-3962-1E84-44E765C36086}"/>
              </a:ext>
            </a:extLst>
          </p:cNvPr>
          <p:cNvSpPr txBox="1"/>
          <p:nvPr/>
        </p:nvSpPr>
        <p:spPr>
          <a:xfrm>
            <a:off x="2491991" y="181117"/>
            <a:ext cx="93209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communiquez-vous avec vos adhérents?</a:t>
            </a:r>
          </a:p>
          <a:p>
            <a:r>
              <a:rPr lang="fr-FR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(15 réponses)</a:t>
            </a:r>
            <a:r>
              <a:rPr lang="fr-FR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5A32D45-5CD3-364F-EAE6-BA1A00EA3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965552"/>
              </p:ext>
            </p:extLst>
          </p:nvPr>
        </p:nvGraphicFramePr>
        <p:xfrm>
          <a:off x="6772589" y="1597427"/>
          <a:ext cx="5040397" cy="294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226">
                  <a:extLst>
                    <a:ext uri="{9D8B030D-6E8A-4147-A177-3AD203B41FA5}">
                      <a16:colId xmlns:a16="http://schemas.microsoft.com/office/drawing/2014/main" val="2552244282"/>
                    </a:ext>
                  </a:extLst>
                </a:gridCol>
                <a:gridCol w="1325171">
                  <a:extLst>
                    <a:ext uri="{9D8B030D-6E8A-4147-A177-3AD203B41FA5}">
                      <a16:colId xmlns:a16="http://schemas.microsoft.com/office/drawing/2014/main" val="142616279"/>
                    </a:ext>
                  </a:extLst>
                </a:gridCol>
              </a:tblGrid>
              <a:tr h="422443">
                <a:tc>
                  <a:txBody>
                    <a:bodyPr/>
                    <a:lstStyle/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Nombre de moyens utilisés</a:t>
                      </a:r>
                    </a:p>
                    <a:p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Par les associations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Nombre</a:t>
                      </a:r>
                    </a:p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D’asso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163191"/>
                  </a:ext>
                </a:extLst>
              </a:tr>
              <a:tr h="516053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38327"/>
                  </a:ext>
                </a:extLst>
              </a:tr>
              <a:tr h="516053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09334"/>
                  </a:ext>
                </a:extLst>
              </a:tr>
              <a:tr h="568758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862034"/>
                  </a:ext>
                </a:extLst>
              </a:tr>
              <a:tr h="524435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7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579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-38264"/>
            <a:ext cx="11829382" cy="913257"/>
          </a:xfrm>
        </p:spPr>
        <p:txBody>
          <a:bodyPr>
            <a:normAutofit/>
          </a:bodyPr>
          <a:lstStyle/>
          <a:p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pensez-vous des actions menées par ECR ces deux dernières années?</a:t>
            </a:r>
            <a:b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(10 réponses)</a:t>
            </a:r>
            <a:r>
              <a:rPr lang="fr-FR" sz="2400" b="1" dirty="0">
                <a:solidFill>
                  <a:srgbClr val="FF0000"/>
                </a:solidFill>
              </a:rPr>
              <a:t>                             </a:t>
            </a:r>
            <a:endParaRPr lang="fr-FR" sz="2400" b="1" i="1" dirty="0">
              <a:solidFill>
                <a:srgbClr val="C0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03" y="1536674"/>
            <a:ext cx="11829383" cy="5232791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800" b="1" dirty="0">
              <a:solidFill>
                <a:srgbClr val="C0000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0"/>
            <a:ext cx="1849348" cy="913258"/>
          </a:xfrm>
          <a:prstGeom prst="rect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9CDBD236-D5D2-BED4-A80F-CB6062E97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150789"/>
              </p:ext>
            </p:extLst>
          </p:nvPr>
        </p:nvGraphicFramePr>
        <p:xfrm>
          <a:off x="233680" y="1254350"/>
          <a:ext cx="11283650" cy="459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8369E018-8A58-A742-523F-48C1A37F0AA4}"/>
              </a:ext>
            </a:extLst>
          </p:cNvPr>
          <p:cNvSpPr txBox="1"/>
          <p:nvPr/>
        </p:nvSpPr>
        <p:spPr>
          <a:xfrm>
            <a:off x="233680" y="6287784"/>
            <a:ext cx="11612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TS</a:t>
            </a:r>
            <a:r>
              <a:rPr lang="fr-FR" sz="2000" dirty="0"/>
              <a:t>: Tout à fait satisfaisant    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</a:rPr>
              <a:t>PS</a:t>
            </a:r>
            <a:r>
              <a:rPr lang="fr-FR" sz="2000" dirty="0"/>
              <a:t>: Plutôt satisfaisant  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PPS</a:t>
            </a:r>
            <a:r>
              <a:rPr lang="fr-FR" sz="2000" b="1" dirty="0"/>
              <a:t>:</a:t>
            </a:r>
            <a:r>
              <a:rPr lang="fr-FR" sz="2000" dirty="0"/>
              <a:t> Plutôt pas satisfaisant   </a:t>
            </a:r>
            <a:r>
              <a:rPr lang="fr-FR" sz="2000" b="1" dirty="0">
                <a:solidFill>
                  <a:schemeClr val="accent4"/>
                </a:solidFill>
              </a:rPr>
              <a:t>PTS</a:t>
            </a:r>
            <a:r>
              <a:rPr lang="fr-FR" sz="2000" dirty="0"/>
              <a:t>: Pas du tout satisfaisant</a:t>
            </a:r>
          </a:p>
        </p:txBody>
      </p:sp>
    </p:spTree>
    <p:extLst>
      <p:ext uri="{BB962C8B-B14F-4D97-AF65-F5344CB8AC3E}">
        <p14:creationId xmlns:p14="http://schemas.microsoft.com/office/powerpoint/2010/main" val="1877474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42351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                   </a:t>
            </a:r>
            <a:r>
              <a:rPr lang="fr-FR" sz="27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Quelles sont les </a:t>
            </a:r>
            <a:r>
              <a:rPr lang="fr-FR" sz="27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réalisations marquantes de la fédération</a:t>
            </a:r>
            <a:r>
              <a:rPr lang="fr-FR" sz="27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7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27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deux dernières années?</a:t>
            </a:r>
            <a:r>
              <a:rPr lang="fr-FR" sz="2700" b="1" i="1" dirty="0">
                <a:solidFill>
                  <a:srgbClr val="FF0000"/>
                </a:solidFill>
              </a:rPr>
              <a:t>  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" y="81130"/>
            <a:ext cx="1503791" cy="742613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A1B7BB6C-943F-4CD9-ABA3-51C4B3B6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341362"/>
              </p:ext>
            </p:extLst>
          </p:nvPr>
        </p:nvGraphicFramePr>
        <p:xfrm>
          <a:off x="482321" y="1666530"/>
          <a:ext cx="97870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059">
                  <a:extLst>
                    <a:ext uri="{9D8B030D-6E8A-4147-A177-3AD203B41FA5}">
                      <a16:colId xmlns:a16="http://schemas.microsoft.com/office/drawing/2014/main" val="3776107433"/>
                    </a:ext>
                  </a:extLst>
                </a:gridCol>
                <a:gridCol w="1687018">
                  <a:extLst>
                    <a:ext uri="{9D8B030D-6E8A-4147-A177-3AD203B41FA5}">
                      <a16:colId xmlns:a16="http://schemas.microsoft.com/office/drawing/2014/main" val="3701841676"/>
                    </a:ext>
                  </a:extLst>
                </a:gridCol>
                <a:gridCol w="1687018">
                  <a:extLst>
                    <a:ext uri="{9D8B030D-6E8A-4147-A177-3AD203B41FA5}">
                      <a16:colId xmlns:a16="http://schemas.microsoft.com/office/drawing/2014/main" val="1366471629"/>
                    </a:ext>
                  </a:extLst>
                </a:gridCol>
              </a:tblGrid>
              <a:tr h="6972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ACTIONS MARQUANTES D’ECR CES DEUX DERNIERES ANNEES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Nombre </a:t>
                      </a:r>
                    </a:p>
                    <a:p>
                      <a:pPr algn="ctr"/>
                      <a:r>
                        <a:rPr lang="fr-FR" sz="2400" dirty="0"/>
                        <a:t>Asso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1045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1. Les offres de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6852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2. Les Visioconférences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71666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3. Logiciels de gestion (Yapla </a:t>
                      </a:r>
                      <a:r>
                        <a:rPr lang="fr-FR" sz="2400" b="1" dirty="0" err="1"/>
                        <a:t>Wix</a:t>
                      </a:r>
                      <a:r>
                        <a:rPr lang="fr-FR" sz="24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42601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4. CAVEC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4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400" b="1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44070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18557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Autres actions citées: Circulaire ECR, Newsletter, Info sur les asso, CA, Ecoute confrère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24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08146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642351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                        </a:t>
            </a:r>
            <a:r>
              <a:rPr lang="fr-FR" sz="27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Quelles sont les actions que </a:t>
            </a:r>
            <a:r>
              <a:rPr lang="fr-FR" sz="27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doit entreprendre ECR</a:t>
            </a:r>
            <a:r>
              <a:rPr lang="fr-FR" sz="27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dans les deux prochaines années?</a:t>
            </a:r>
            <a:r>
              <a:rPr lang="fr-FR" sz="2700" b="1" i="1" dirty="0">
                <a:solidFill>
                  <a:srgbClr val="FF0000"/>
                </a:solidFill>
              </a:rPr>
              <a:t>  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" y="118860"/>
            <a:ext cx="1660144" cy="819824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A1B7BB6C-943F-4CD9-ABA3-51C4B3B67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273784"/>
              </p:ext>
            </p:extLst>
          </p:nvPr>
        </p:nvGraphicFramePr>
        <p:xfrm>
          <a:off x="924449" y="1385177"/>
          <a:ext cx="9787094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8718">
                  <a:extLst>
                    <a:ext uri="{9D8B030D-6E8A-4147-A177-3AD203B41FA5}">
                      <a16:colId xmlns:a16="http://schemas.microsoft.com/office/drawing/2014/main" val="3776107433"/>
                    </a:ext>
                  </a:extLst>
                </a:gridCol>
                <a:gridCol w="2038376">
                  <a:extLst>
                    <a:ext uri="{9D8B030D-6E8A-4147-A177-3AD203B41FA5}">
                      <a16:colId xmlns:a16="http://schemas.microsoft.com/office/drawing/2014/main" val="1366471629"/>
                    </a:ext>
                  </a:extLst>
                </a:gridCol>
              </a:tblGrid>
              <a:tr h="6972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ACTIONS A ENTREPRENDRE OU POURSUIVRE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Nombre </a:t>
                      </a:r>
                    </a:p>
                    <a:p>
                      <a:pPr algn="ctr"/>
                      <a:r>
                        <a:rPr lang="fr-FR" sz="2400" dirty="0"/>
                        <a:t>Asso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91045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1. Développer les offres de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68529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2. </a:t>
                      </a:r>
                      <a:r>
                        <a:rPr lang="fr-FR" sz="2400" b="1"/>
                        <a:t>Développer les </a:t>
                      </a:r>
                      <a:r>
                        <a:rPr lang="fr-FR" sz="2400" b="1" dirty="0"/>
                        <a:t>Visioconférences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71666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3. Développer les Newsletters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37703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3. Développer les Moyens pour contacter les adhérents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42601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4. Développer base documentaire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44070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5. Développer les échanges d’information sur les asso.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68527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18557"/>
                  </a:ext>
                </a:extLst>
              </a:tr>
              <a:tr h="403957">
                <a:tc>
                  <a:txBody>
                    <a:bodyPr/>
                    <a:lstStyle/>
                    <a:p>
                      <a:r>
                        <a:rPr lang="fr-FR" sz="2400" b="1" dirty="0"/>
                        <a:t>Autres actions citées: harmoniser coaching et cotisation, poursuivre action </a:t>
                      </a:r>
                      <a:r>
                        <a:rPr lang="fr-FR" sz="2400" b="1" dirty="0" err="1"/>
                        <a:t>Cavec</a:t>
                      </a:r>
                      <a:r>
                        <a:rPr lang="fr-FR" sz="2400" b="1" dirty="0"/>
                        <a:t>, Journal national, animation sur bien vieillir, Alerte pour retraités et jeunes professionnels en difficulté, programme sur le stress post-professionnel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24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194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F381-A042-4F7D-AC32-C98B2FC7B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7800"/>
            <a:ext cx="11120119" cy="753533"/>
          </a:xfrm>
        </p:spPr>
        <p:txBody>
          <a:bodyPr>
            <a:normAutofit/>
          </a:bodyPr>
          <a:lstStyle/>
          <a:p>
            <a:pPr algn="ctr"/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Les orientations de la fédération 2023/2024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157B4C-BD15-47F6-9EEB-137573C3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1" y="1254007"/>
            <a:ext cx="11724637" cy="53330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sz="5100" b="1" dirty="0">
                <a:solidFill>
                  <a:srgbClr val="002060"/>
                </a:solidFill>
              </a:rPr>
              <a:t>Développement des associations </a:t>
            </a:r>
          </a:p>
          <a:p>
            <a:pPr marL="457200" lvl="1" indent="0">
              <a:buNone/>
            </a:pPr>
            <a:endParaRPr lang="fr-FR" dirty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4400" dirty="0">
                <a:solidFill>
                  <a:srgbClr val="002060"/>
                </a:solidFill>
              </a:rPr>
              <a:t>C’est l’objectif le plus cité par les associations pour elles-mêmes et pour la fédération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4400" dirty="0">
                <a:solidFill>
                  <a:srgbClr val="002060"/>
                </a:solidFill>
              </a:rPr>
              <a:t>Il se concentre sur le développement des activités de l’association et sur l’augmentation du nombre d’adhérents (le taux de pénétration des associations dans leur régions montre le potentiel qui existe)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4400" dirty="0">
                <a:solidFill>
                  <a:srgbClr val="002060"/>
                </a:solidFill>
              </a:rPr>
              <a:t>Développement des activités par: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4400" b="1" dirty="0">
                <a:solidFill>
                  <a:srgbClr val="002060"/>
                </a:solidFill>
              </a:rPr>
              <a:t>Leurs mises en œuvre par chaque association (réunions conviviales, AG…)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4400" b="1" dirty="0">
                <a:solidFill>
                  <a:srgbClr val="002060"/>
                </a:solidFill>
              </a:rPr>
              <a:t>La poursuite et l’augmentation des Visioconférences et Webinaires proposées par la fédération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4400" b="1" dirty="0">
                <a:solidFill>
                  <a:srgbClr val="002060"/>
                </a:solidFill>
              </a:rPr>
              <a:t>Le développement des offres de service </a:t>
            </a:r>
          </a:p>
          <a:p>
            <a:pPr marL="914400" lvl="2" indent="0">
              <a:buNone/>
            </a:pPr>
            <a:r>
              <a:rPr lang="fr-FR" sz="4400" dirty="0">
                <a:solidFill>
                  <a:srgbClr val="002060"/>
                </a:solidFill>
              </a:rPr>
              <a:t>   leur développement est le 2</a:t>
            </a:r>
            <a:r>
              <a:rPr lang="fr-FR" sz="4400" baseline="30000" dirty="0">
                <a:solidFill>
                  <a:srgbClr val="002060"/>
                </a:solidFill>
              </a:rPr>
              <a:t>ème</a:t>
            </a:r>
            <a:r>
              <a:rPr lang="fr-FR" sz="4400" dirty="0">
                <a:solidFill>
                  <a:srgbClr val="002060"/>
                </a:solidFill>
              </a:rPr>
              <a:t> élément le plus cité dans les réalisations à </a:t>
            </a:r>
            <a:br>
              <a:rPr lang="fr-FR" sz="4400" dirty="0">
                <a:solidFill>
                  <a:srgbClr val="002060"/>
                </a:solidFill>
              </a:rPr>
            </a:br>
            <a:r>
              <a:rPr lang="fr-FR" sz="4400" dirty="0">
                <a:solidFill>
                  <a:srgbClr val="002060"/>
                </a:solidFill>
              </a:rPr>
              <a:t>   entreprendre par la fédération : faire la promotion de celles qui existent et en </a:t>
            </a:r>
            <a:br>
              <a:rPr lang="fr-FR" sz="4400" dirty="0">
                <a:solidFill>
                  <a:srgbClr val="002060"/>
                </a:solidFill>
              </a:rPr>
            </a:br>
            <a:r>
              <a:rPr lang="fr-FR" sz="4400" dirty="0">
                <a:solidFill>
                  <a:srgbClr val="002060"/>
                </a:solidFill>
              </a:rPr>
              <a:t>   trouver d’autres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4400" b="1" dirty="0">
                <a:solidFill>
                  <a:srgbClr val="002060"/>
                </a:solidFill>
              </a:rPr>
              <a:t>L’organisation entre les associations d’un échange d’information sur ce qui se fait dans les associations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4400" b="1" dirty="0">
                <a:solidFill>
                  <a:srgbClr val="002060"/>
                </a:solidFill>
              </a:rPr>
              <a:t>L’aide aux associations à développer leurs outils de communication et de gestion </a:t>
            </a:r>
            <a:r>
              <a:rPr lang="fr-FR" sz="4400" dirty="0">
                <a:solidFill>
                  <a:srgbClr val="002060"/>
                </a:solidFill>
              </a:rPr>
              <a:t>(Site, promotion de l’association, Newsletter…)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D5CCE5-F483-4E50-9C4D-02AFA3781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3"/>
            <a:ext cx="1575022" cy="77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38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F381-A042-4F7D-AC32-C98B2FC7B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7800"/>
            <a:ext cx="11120119" cy="753533"/>
          </a:xfrm>
        </p:spPr>
        <p:txBody>
          <a:bodyPr>
            <a:normAutofit/>
          </a:bodyPr>
          <a:lstStyle/>
          <a:p>
            <a:pPr algn="ctr"/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Les orientations de la fédération 2023/2024</a:t>
            </a:r>
            <a:endParaRPr lang="fr-FR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157B4C-BD15-47F6-9EEB-137573C3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1" y="1363133"/>
            <a:ext cx="11724637" cy="5223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002060"/>
                </a:solidFill>
              </a:rPr>
              <a:t>Développement des associations (suite) </a:t>
            </a:r>
            <a:endParaRPr lang="fr-FR" sz="3200" dirty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2060"/>
                </a:solidFill>
              </a:rPr>
              <a:t>Développement du nombre d’adhérents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Développer les contacts avec les retraités non adhérents et les futurs retraités</a:t>
            </a:r>
            <a:r>
              <a:rPr lang="fr-FR" sz="2800" dirty="0">
                <a:solidFill>
                  <a:srgbClr val="002060"/>
                </a:solidFill>
              </a:rPr>
              <a:t>: Disponibilité du fichier des retraités, Newsletter nationale et régionale, </a:t>
            </a:r>
            <a:endParaRPr lang="fr-FR" sz="2800" b="1" dirty="0">
              <a:solidFill>
                <a:srgbClr val="00206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Développer les activités des associations (</a:t>
            </a:r>
            <a:r>
              <a:rPr lang="fr-FR" sz="2800" b="1" dirty="0" err="1">
                <a:solidFill>
                  <a:srgbClr val="002060"/>
                </a:solidFill>
              </a:rPr>
              <a:t>cf</a:t>
            </a:r>
            <a:r>
              <a:rPr lang="fr-FR" sz="2800" b="1" dirty="0">
                <a:solidFill>
                  <a:srgbClr val="002060"/>
                </a:solidFill>
              </a:rPr>
              <a:t> ci-dessus)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Faire la promotion des offres de services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Fidéliser les retraités adhérents (contact…)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Développer une base documentaire (Sur le site d’ECR)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rgbClr val="002060"/>
                </a:solidFill>
              </a:rPr>
              <a:t>Faciliter la gestion des adhérents (poursuite de la mise en place d’outils)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fr-FR" sz="36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D5CCE5-F483-4E50-9C4D-02AFA3781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765941" cy="87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51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BF381-A042-4F7D-AC32-C98B2FC7B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7800"/>
            <a:ext cx="11120119" cy="753533"/>
          </a:xfrm>
        </p:spPr>
        <p:txBody>
          <a:bodyPr>
            <a:normAutofit/>
          </a:bodyPr>
          <a:lstStyle/>
          <a:p>
            <a:pPr algn="ctr"/>
            <a:r>
              <a:rPr lang="fr-FR" sz="3200" b="1" i="1" dirty="0">
                <a:solidFill>
                  <a:srgbClr val="FF0000"/>
                </a:solidFill>
                <a:latin typeface="+mn-lt"/>
              </a:rPr>
              <a:t>Les orientations de la fédération 2023/2024</a:t>
            </a:r>
            <a:endParaRPr lang="fr-FR" sz="32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157B4C-BD15-47F6-9EEB-137573C3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1" y="1363133"/>
            <a:ext cx="11724637" cy="522393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rgbClr val="002060"/>
                </a:solidFill>
              </a:rPr>
              <a:t>Les actions à poursuivre par la Fédération:</a:t>
            </a:r>
            <a:endParaRPr lang="fr-FR" sz="2600" dirty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3000" b="1" dirty="0">
                <a:solidFill>
                  <a:srgbClr val="002060"/>
                </a:solidFill>
              </a:rPr>
              <a:t> </a:t>
            </a:r>
            <a:r>
              <a:rPr lang="fr-FR" sz="2800" b="1" dirty="0">
                <a:solidFill>
                  <a:srgbClr val="002060"/>
                </a:solidFill>
              </a:rPr>
              <a:t>Faire connaitre la Fédération </a:t>
            </a:r>
            <a:r>
              <a:rPr lang="fr-FR" sz="2800" dirty="0">
                <a:solidFill>
                  <a:srgbClr val="002060"/>
                </a:solidFill>
              </a:rPr>
              <a:t>auprès des retraités et des Institutions   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2060"/>
                </a:solidFill>
              </a:rPr>
              <a:t>    (nationales et régionales)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Poursuivre notre présence dans les congrès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Rencontrer les responsables et les gens qui comptent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Communiquer sur ce que nous sommes et les actions entreprises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sz="2800" b="1" dirty="0">
              <a:solidFill>
                <a:srgbClr val="00206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b="1" dirty="0">
                <a:solidFill>
                  <a:srgbClr val="002060"/>
                </a:solidFill>
              </a:rPr>
              <a:t>  Les actions auprès de la </a:t>
            </a:r>
            <a:r>
              <a:rPr lang="fr-FR" sz="2800" b="1" dirty="0" err="1">
                <a:solidFill>
                  <a:srgbClr val="002060"/>
                </a:solidFill>
              </a:rPr>
              <a:t>Cavec</a:t>
            </a:r>
            <a:r>
              <a:rPr lang="fr-FR" sz="2800" b="1" dirty="0">
                <a:solidFill>
                  <a:srgbClr val="002060"/>
                </a:solidFill>
              </a:rPr>
              <a:t> et des Institutions</a:t>
            </a:r>
          </a:p>
          <a:p>
            <a:pPr lvl="2"/>
            <a:r>
              <a:rPr lang="fr-FR" sz="2800" b="1" dirty="0">
                <a:solidFill>
                  <a:srgbClr val="002060"/>
                </a:solidFill>
              </a:rPr>
              <a:t> </a:t>
            </a:r>
            <a:r>
              <a:rPr lang="fr-FR" sz="2800" dirty="0">
                <a:solidFill>
                  <a:srgbClr val="002060"/>
                </a:solidFill>
              </a:rPr>
              <a:t>les définir concrètement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 Les réaliser et communiquer sur ces actions 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 Se faire « aider » par la </a:t>
            </a:r>
            <a:r>
              <a:rPr lang="fr-FR" sz="2800" dirty="0" err="1">
                <a:solidFill>
                  <a:srgbClr val="002060"/>
                </a:solidFill>
              </a:rPr>
              <a:t>Cavec</a:t>
            </a:r>
            <a:r>
              <a:rPr lang="fr-FR" sz="2800" dirty="0">
                <a:solidFill>
                  <a:srgbClr val="002060"/>
                </a:solidFill>
              </a:rPr>
              <a:t> dont c’est la mission d’accompagner les retraités dans leur Bien Vieillir</a:t>
            </a:r>
          </a:p>
          <a:p>
            <a:pPr lvl="2"/>
            <a:r>
              <a:rPr lang="fr-FR" sz="2800" dirty="0">
                <a:solidFill>
                  <a:srgbClr val="002060"/>
                </a:solidFill>
              </a:rPr>
              <a:t>Développer Ecoute confrères</a:t>
            </a:r>
          </a:p>
          <a:p>
            <a:pPr lvl="2"/>
            <a:endParaRPr lang="fr-FR" sz="28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fr-FR" sz="28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fr-FR" sz="36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D5CCE5-F483-4E50-9C4D-02AFA3781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615216" cy="7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49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Situation financière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49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>
            <a:normAutofit/>
          </a:bodyPr>
          <a:lstStyle/>
          <a:p>
            <a:endParaRPr lang="fr-FR" sz="3600" b="1" dirty="0">
              <a:solidFill>
                <a:srgbClr val="002060"/>
              </a:solidFill>
            </a:endParaRPr>
          </a:p>
          <a:p>
            <a:r>
              <a:rPr lang="fr-FR" sz="3600" b="1" dirty="0">
                <a:solidFill>
                  <a:srgbClr val="002060"/>
                </a:solidFill>
              </a:rPr>
              <a:t>6 euros par adhérent  en 2023 (6€ en 2022)</a:t>
            </a:r>
          </a:p>
          <a:p>
            <a:endParaRPr lang="fr-FR" sz="3600" b="1" dirty="0">
              <a:solidFill>
                <a:srgbClr val="002060"/>
              </a:solidFill>
            </a:endParaRPr>
          </a:p>
          <a:p>
            <a:r>
              <a:rPr lang="fr-FR" sz="3600" b="1" dirty="0">
                <a:solidFill>
                  <a:srgbClr val="002060"/>
                </a:solidFill>
              </a:rPr>
              <a:t>Gratuite l’année de la création de l’association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198020" cy="108544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7D62C13-C5AA-4C2D-80A7-0446CBCA0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0846" y="228795"/>
            <a:ext cx="9007474" cy="863942"/>
          </a:xfrm>
        </p:spPr>
        <p:txBody>
          <a:bodyPr>
            <a:normAutofit fontScale="90000"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Cotisations versées par les associations</a:t>
            </a:r>
            <a:br>
              <a:rPr lang="fr-FR" sz="3600" b="1" i="1" dirty="0">
                <a:solidFill>
                  <a:srgbClr val="FF0000"/>
                </a:solidFill>
                <a:latin typeface="+mn-lt"/>
              </a:rPr>
            </a:b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à la Fédération </a:t>
            </a:r>
          </a:p>
        </p:txBody>
      </p:sp>
    </p:spTree>
    <p:extLst>
      <p:ext uri="{BB962C8B-B14F-4D97-AF65-F5344CB8AC3E}">
        <p14:creationId xmlns:p14="http://schemas.microsoft.com/office/powerpoint/2010/main" val="1271460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Relations avec la Cavec et les Institutions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6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795171"/>
          </a:xfrm>
        </p:spPr>
        <p:txBody>
          <a:bodyPr>
            <a:normAutofit/>
          </a:bodyPr>
          <a:lstStyle/>
          <a:p>
            <a:r>
              <a:rPr lang="fr-FR" sz="3200" b="1" i="1" dirty="0">
                <a:solidFill>
                  <a:srgbClr val="FF0000"/>
                </a:solidFill>
                <a:latin typeface="+mn-lt"/>
              </a:rPr>
              <a:t>                        Relations avec la </a:t>
            </a:r>
            <a:r>
              <a:rPr lang="fr-FR" sz="3200" b="1" i="1" dirty="0" err="1">
                <a:solidFill>
                  <a:srgbClr val="FF0000"/>
                </a:solidFill>
                <a:latin typeface="+mn-lt"/>
              </a:rPr>
              <a:t>Cavec</a:t>
            </a:r>
            <a:r>
              <a:rPr lang="fr-FR" sz="3200" b="1" i="1" dirty="0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" y="1168401"/>
            <a:ext cx="11938000" cy="5608470"/>
          </a:xfrm>
        </p:spPr>
        <p:txBody>
          <a:bodyPr>
            <a:normAutofit fontScale="92500" lnSpcReduction="20000"/>
          </a:bodyPr>
          <a:lstStyle/>
          <a:p>
            <a:pPr marL="444500" indent="-4445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70C0"/>
                </a:solidFill>
              </a:rPr>
              <a:t>Situation financière au 31/12/2022 (Estimation)</a:t>
            </a:r>
          </a:p>
          <a:p>
            <a:pPr lvl="1" algn="l"/>
            <a:r>
              <a:rPr lang="fr-FR" sz="2800" b="1" dirty="0"/>
              <a:t>Réserves 1 844  millions € (au 31/12/2021: 2 168M€, 31/12/2020: 1 931M€)</a:t>
            </a:r>
          </a:p>
          <a:p>
            <a:pPr lvl="1" algn="l"/>
            <a:endParaRPr lang="fr-FR" sz="3200" b="1" dirty="0">
              <a:solidFill>
                <a:srgbClr val="0070C0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70C0"/>
                </a:solidFill>
              </a:rPr>
              <a:t>Réélection du Bureau pour trois ans à l’unanimité</a:t>
            </a:r>
          </a:p>
          <a:p>
            <a:pPr algn="l"/>
            <a: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Alai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 Rolland, </a:t>
            </a:r>
            <a: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président de la commission COG/Qualité, invité au Bureau, avec trois autres présidents de commission,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pour </a:t>
            </a:r>
            <a: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l’importance des sujets traités par la commission et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pour permettre</a:t>
            </a:r>
            <a: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d’avoir « la voix des retraités » au Bureau.</a:t>
            </a:r>
            <a:b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sz="2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RGPD</a:t>
            </a:r>
            <a:endParaRPr lang="fr-F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Dépendance</a:t>
            </a:r>
            <a:r>
              <a:rPr lang="fr-FR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fr-FR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réactivée?</a:t>
            </a:r>
          </a:p>
          <a:p>
            <a:pPr algn="l"/>
            <a:endParaRPr lang="fr-FR" sz="2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3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Réévaluation des pensions du régime complémentaire au 1/1/2023 de 5,60% et allocation forfaitaire inflation de 300€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dirty="0">
              <a:solidFill>
                <a:srgbClr val="0070C0"/>
              </a:solidFill>
            </a:endParaRPr>
          </a:p>
          <a:p>
            <a:pPr algn="l"/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" y="-76200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00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pPr algn="l"/>
            <a:r>
              <a:rPr lang="fr-FR" sz="2800" b="1" i="1" dirty="0">
                <a:solidFill>
                  <a:srgbClr val="FF0000"/>
                </a:solidFill>
                <a:latin typeface="+mn-lt"/>
              </a:rPr>
              <a:t> 		     Les revalorisations des pensions des régimes complémentaires</a:t>
            </a:r>
            <a:br>
              <a:rPr lang="fr-FR" sz="2800" b="1" i="1" dirty="0">
                <a:solidFill>
                  <a:srgbClr val="FF0000"/>
                </a:solidFill>
                <a:latin typeface="+mn-lt"/>
              </a:rPr>
            </a:br>
            <a:r>
              <a:rPr lang="fr-FR" sz="2800" b="1" i="1" dirty="0">
                <a:solidFill>
                  <a:srgbClr val="FF0000"/>
                </a:solidFill>
                <a:latin typeface="+mn-lt"/>
              </a:rPr>
              <a:t>                           des sections professionnelles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" y="207627"/>
            <a:ext cx="1915160" cy="9457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F6E207A-98FF-6A72-87F2-19BFA3AC02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459987"/>
              </p:ext>
            </p:extLst>
          </p:nvPr>
        </p:nvGraphicFramePr>
        <p:xfrm>
          <a:off x="630936" y="1484376"/>
          <a:ext cx="10789924" cy="50810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2232">
                  <a:extLst>
                    <a:ext uri="{9D8B030D-6E8A-4147-A177-3AD203B41FA5}">
                      <a16:colId xmlns:a16="http://schemas.microsoft.com/office/drawing/2014/main" val="3517816239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2064328696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879055686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1935877718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286124227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3714168334"/>
                    </a:ext>
                  </a:extLst>
                </a:gridCol>
                <a:gridCol w="1095244">
                  <a:extLst>
                    <a:ext uri="{9D8B030D-6E8A-4147-A177-3AD203B41FA5}">
                      <a16:colId xmlns:a16="http://schemas.microsoft.com/office/drawing/2014/main" val="1461582995"/>
                    </a:ext>
                  </a:extLst>
                </a:gridCol>
                <a:gridCol w="1096228">
                  <a:extLst>
                    <a:ext uri="{9D8B030D-6E8A-4147-A177-3AD203B41FA5}">
                      <a16:colId xmlns:a16="http://schemas.microsoft.com/office/drawing/2014/main" val="4250332759"/>
                    </a:ext>
                  </a:extLst>
                </a:gridCol>
              </a:tblGrid>
              <a:tr h="466049"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Sections professionnelles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2017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2018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2019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2020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2021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2022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2023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6673238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CPRN section B (Notaires)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0.77%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1.78%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1.35%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0.40%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0.61%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3.05%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2058413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CPRN section C (Notaires)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0.64%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1.27%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2.99%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1.78%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1.30%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1.18%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   5.24%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4928610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CAVOM (Huissiers)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0.71%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1.42%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1.40%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0.34£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2.95%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5.64%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6444512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CARMF (Médecins)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0.50%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4.70%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1193211"/>
                  </a:ext>
                </a:extLst>
              </a:tr>
              <a:tr h="48791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CARCDSF (dentistes, Sages-F)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0.32%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1.62%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2.59%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2.99%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3.84%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6.50%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4353291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CAVP (Pharmaciens)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2.01%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1.50%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1.30%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4.60%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264478"/>
                  </a:ext>
                </a:extLst>
              </a:tr>
              <a:tr h="537225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CARPIMKO (Auxiliaires Med 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0.21%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1.24%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1.43%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1.41%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1.09%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1.28%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710302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CARPV (Vétérinaires)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0.40%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2.01%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0.90%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1.06%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4.51%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7704423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CAVAMAC (Agents d’assur.)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0.20%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0.92%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1.54%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1.01%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0.39%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1.05%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4.82%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4926578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CAVEC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0.27%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1.24%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1.67%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1.47%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0.85%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1.2%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solidFill>
                            <a:srgbClr val="FF0000"/>
                          </a:solidFill>
                          <a:effectLst/>
                        </a:rPr>
                        <a:t>5.60%</a:t>
                      </a:r>
                      <a:endParaRPr lang="fr-FR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32876"/>
                  </a:ext>
                </a:extLst>
              </a:tr>
              <a:tr h="398870">
                <a:tc>
                  <a:txBody>
                    <a:bodyPr/>
                    <a:lstStyle/>
                    <a:p>
                      <a:pPr marR="20891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CIPAV (PL)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0.00%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0.00%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2089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5.32%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5030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6721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904833"/>
          </a:xfrm>
        </p:spPr>
        <p:txBody>
          <a:bodyPr>
            <a:normAutofit/>
          </a:bodyPr>
          <a:lstStyle/>
          <a:p>
            <a:pPr algn="r"/>
            <a:br>
              <a:rPr lang="fr-FR" sz="2400" b="1" i="1">
                <a:solidFill>
                  <a:srgbClr val="002060"/>
                </a:solidFill>
              </a:rPr>
            </a:br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/>
          </a:p>
          <a:p>
            <a:endParaRPr lang="fr-FR"/>
          </a:p>
          <a:p>
            <a:endParaRPr lang="fr-FR"/>
          </a:p>
          <a:p>
            <a:r>
              <a:rPr lang="fr-FR" sz="4000" b="1" i="1">
                <a:solidFill>
                  <a:srgbClr val="002060"/>
                </a:solidFill>
              </a:rPr>
              <a:t>Compte-rendu des commissions</a:t>
            </a:r>
          </a:p>
          <a:p>
            <a:r>
              <a:rPr lang="fr-FR" sz="4000" b="1" i="1">
                <a:solidFill>
                  <a:srgbClr val="002060"/>
                </a:solidFill>
              </a:rPr>
              <a:t>Et délibérations éventuelles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39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904833"/>
          </a:xfrm>
        </p:spPr>
        <p:txBody>
          <a:bodyPr>
            <a:normAutofit/>
          </a:bodyPr>
          <a:lstStyle/>
          <a:p>
            <a:pPr algn="r"/>
            <a:br>
              <a:rPr lang="fr-FR" sz="2400" b="1" i="1">
                <a:solidFill>
                  <a:srgbClr val="002060"/>
                </a:solidFill>
              </a:rPr>
            </a:br>
            <a:endParaRPr lang="fr-FR" sz="240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Les Offres de services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87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</a:rPr>
              <a:t>    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Offre Francis Lefebvre (1): Documentation fiscale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1055077"/>
            <a:ext cx="11475717" cy="5715223"/>
          </a:xfrm>
        </p:spPr>
        <p:txBody>
          <a:bodyPr>
            <a:normAutofit lnSpcReduction="10000"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Donner aux adhérents la possibilité de consulter la documentation FL sur l’intranet de FL : </a:t>
            </a:r>
            <a:r>
              <a:rPr lang="fr-FR" sz="3600" b="1" i="1" dirty="0" err="1">
                <a:solidFill>
                  <a:srgbClr val="002060"/>
                </a:solidFill>
              </a:rPr>
              <a:t>Mémentis</a:t>
            </a:r>
            <a:r>
              <a:rPr lang="fr-FR" sz="3600" b="1" i="1" dirty="0">
                <a:solidFill>
                  <a:srgbClr val="002060"/>
                </a:solidFill>
              </a:rPr>
              <a:t> fiscal (mémento, FR, jurisprudence), Successions/Libéralités, le bulletin du patrimoine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Modalités: sur le site de la Fédération 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- Accès à une page dédiée à nos adhérents (avec MP)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- De cette page accès à l’intranet FL (Login et MP) et identification auprès de l’administrateur du site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- Accès simultané limité à 5 personnes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- Rentrer dans l’intranet que les adhérents qui en ont fait la demande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Cout annuel : 3 690 € TTC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fr-FR" sz="3600" b="1" i="1" dirty="0">
              <a:solidFill>
                <a:srgbClr val="002060"/>
              </a:solidFill>
            </a:endParaRPr>
          </a:p>
          <a:p>
            <a:pPr algn="l"/>
            <a:endParaRPr lang="fr-FR" sz="3600" b="1" i="1" dirty="0">
              <a:solidFill>
                <a:srgbClr val="C0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564974" cy="77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44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 fontScale="90000"/>
          </a:bodyPr>
          <a:lstStyle/>
          <a:p>
            <a:r>
              <a:rPr lang="fr-FR" sz="3600" b="1" i="1" dirty="0">
                <a:solidFill>
                  <a:srgbClr val="FF0000"/>
                </a:solidFill>
              </a:rPr>
              <a:t>    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Offre Francis Lefebvre (2): L’ Aide-mémoire du patrimoine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323" y="1718270"/>
            <a:ext cx="11475717" cy="3657600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L’ Aide - mémoire du patrimoine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Toutes les informations clefs pour aborder la gestion du patrimoine 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Tarif 53€ TTC avec 10% pour le tarif de souscription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i="1" dirty="0">
                <a:solidFill>
                  <a:srgbClr val="002060"/>
                </a:solidFill>
              </a:rPr>
              <a:t>Recenser le nombre d’adhérents qui serait intéressé.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endParaRPr lang="fr-FR" sz="3600" b="1" i="1" dirty="0">
              <a:solidFill>
                <a:srgbClr val="002060"/>
              </a:solidFill>
            </a:endParaRPr>
          </a:p>
          <a:p>
            <a:pPr algn="l"/>
            <a:endParaRPr lang="fr-FR" sz="3600" b="1" i="1" dirty="0">
              <a:solidFill>
                <a:srgbClr val="C0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1564974" cy="77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374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</a:rPr>
              <a:t>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Offre AUDIKA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1465458"/>
            <a:ext cx="11475717" cy="5304842"/>
          </a:xfrm>
        </p:spPr>
        <p:txBody>
          <a:bodyPr>
            <a:normAutofit fontScale="85000" lnSpcReduction="20000"/>
          </a:bodyPr>
          <a:lstStyle/>
          <a:p>
            <a:pPr algn="l"/>
            <a:endParaRPr lang="fr-FR" sz="3600" b="1" i="1" dirty="0">
              <a:solidFill>
                <a:srgbClr val="C00000"/>
              </a:solidFill>
            </a:endParaRPr>
          </a:p>
          <a:p>
            <a:pPr algn="l"/>
            <a:endParaRPr lang="fr-FR" sz="3600" b="1" i="1" dirty="0">
              <a:solidFill>
                <a:srgbClr val="C00000"/>
              </a:solidFill>
            </a:endParaRPr>
          </a:p>
          <a:p>
            <a:pPr algn="l"/>
            <a:endParaRPr lang="fr-FR" sz="3600" b="1" i="1" dirty="0">
              <a:solidFill>
                <a:srgbClr val="C0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 Renouvelée jusqu’au 31/12/2023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 Le bilan auditif gratuit est sans limite de date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 Promotions à certaines périodes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En contrepartie communication Audika dans les trois lettres de la CNRPL, page de présentation sur le site, </a:t>
            </a:r>
            <a:r>
              <a:rPr lang="fr-FR" sz="3200" b="1" i="1" dirty="0">
                <a:solidFill>
                  <a:srgbClr val="FF0000"/>
                </a:solidFill>
              </a:rPr>
              <a:t>Mail/lettre aux adhérents</a:t>
            </a:r>
            <a:r>
              <a:rPr lang="fr-FR" sz="3200" b="1" i="1" dirty="0">
                <a:solidFill>
                  <a:srgbClr val="002060"/>
                </a:solidFill>
              </a:rPr>
              <a:t>, présence au congrès UNAPL,</a:t>
            </a:r>
          </a:p>
          <a:p>
            <a:pPr algn="l"/>
            <a:r>
              <a:rPr lang="fr-FR" sz="3200" b="1" i="1" dirty="0">
                <a:solidFill>
                  <a:srgbClr val="002060"/>
                </a:solidFill>
              </a:rPr>
              <a:t>	</a:t>
            </a:r>
            <a:r>
              <a:rPr lang="fr-FR" sz="3200" b="1" dirty="0">
                <a:solidFill>
                  <a:srgbClr val="0070C0"/>
                </a:solidFill>
              </a:rPr>
              <a:t>Les associations régionales s’engagent à envoyer à leurs adhérents un </a:t>
            </a:r>
            <a:br>
              <a:rPr lang="fr-FR" sz="3200" b="1" dirty="0">
                <a:solidFill>
                  <a:srgbClr val="0070C0"/>
                </a:solidFill>
              </a:rPr>
            </a:br>
            <a:r>
              <a:rPr lang="fr-FR" sz="3200" b="1" dirty="0">
                <a:solidFill>
                  <a:srgbClr val="0070C0"/>
                </a:solidFill>
              </a:rPr>
              <a:t>            mail proposant cette offre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Attestation à délivrer par les associations régionales aux adhérents qui solliciteront le bénéfice du partenariat (cf. modèle)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5971FF-E81A-44D9-9924-6700FBA54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452" y="1465458"/>
            <a:ext cx="7675528" cy="1168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33374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Mutuelle - VIASANTE  (1)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376624"/>
            <a:ext cx="12108264" cy="5657223"/>
          </a:xfrm>
        </p:spPr>
        <p:txBody>
          <a:bodyPr>
            <a:normAutofit fontScale="25000" lnSpcReduction="20000"/>
          </a:bodyPr>
          <a:lstStyle/>
          <a:p>
            <a:pPr marL="342900" indent="-342900" algn="l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Rappel: contrat signé le 30/07/2018 avec effet le 01/09/2018.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cotisations sont les mêmes quelque soit l’âge des adhérents: en 2022 118,35€ pour une personne, 218,97€ pour un couple.</a:t>
            </a:r>
          </a:p>
          <a:p>
            <a:pPr marL="342900" indent="-342900" algn="l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Effectifs: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180	 adhérents + 131 conjoints =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311 bénéficiaires</a:t>
            </a:r>
          </a:p>
          <a:p>
            <a:pPr marL="342900" indent="-342900" algn="l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réforme du « zéro reste à charge » baptisée 100% santé est entrée en vigueur le 01/01/2021.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prestations plus importantes pour Viasanté que les cotisations ne couvrent pas: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 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Cotisations          	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Prestations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Pertes	       Ratio P/C%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2019	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78 329			106 346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28 017	          135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2020		163 219		183 782	</a:t>
            </a:r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20 563	          112,6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2021		264 874		328 232	 63 358	          123,9</a:t>
            </a:r>
            <a:b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2022				Pas avant 30 juin</a:t>
            </a:r>
          </a:p>
          <a:p>
            <a:pPr marL="342900" indent="-342900" algn="l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9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adhésions sont insuffisantes pour atteindre un seuil de rentabilité. Les adhésions se concentrent dans 3 ou 4 régions.</a:t>
            </a: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3"/>
            <a:ext cx="1534830" cy="75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88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Mutuelle - VIASANTE  (2)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1315399"/>
            <a:ext cx="11379200" cy="5381039"/>
          </a:xfrm>
        </p:spPr>
        <p:txBody>
          <a:bodyPr>
            <a:normAutofit fontScale="475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5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Conséquences sur les tarifs: </a:t>
            </a:r>
            <a:r>
              <a:rPr lang="fr-FR" sz="51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2020 +1%, 2021 +10%, 2022 +10% (15% avant négociation), 2023 +20% (est.)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5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Proposition de Viasanté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b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r-FR" sz="5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Quatre options , Tarifs en fonction de l’âge</a:t>
            </a:r>
          </a:p>
          <a:p>
            <a:pPr algn="l"/>
            <a:r>
              <a:rPr lang="fr-FR" sz="51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Le conjoint s’inscrit en fonction de son âge</a:t>
            </a:r>
          </a:p>
          <a:p>
            <a:endParaRPr lang="fr-FR" b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  <p:pic>
        <p:nvPicPr>
          <p:cNvPr id="5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FA859DD0-EDB2-05D7-86F0-59A321B00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447" y="2324217"/>
            <a:ext cx="7411484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58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Mutuelle - VIASANTE  (4)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" y="1199241"/>
            <a:ext cx="11511280" cy="5497198"/>
          </a:xfrm>
        </p:spPr>
        <p:txBody>
          <a:bodyPr>
            <a:normAutofit fontScale="40000" lnSpcReduction="20000"/>
          </a:bodyPr>
          <a:lstStyle/>
          <a:p>
            <a:pPr algn="l"/>
            <a:endParaRPr lang="fr-FR" sz="86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8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Possibilité pour les affiliés de rester dans l’ancien contrat avec une augmentation de 20%. Les nouveaux tarifs 2023 ont été communiqués aux administrateurs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8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Possibilité de basculer dans le nouveau contrat pour les adhérents de l’ancien contrat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8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Communication aux adhérents de l’ancien contrat faite par Viasanté (Lettre puis contact)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8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Communication aux adhérents des associations par les associations et la Fédération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86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Nouveau contrat effectif au 1/04/2023 ou au 1/03/2023?</a:t>
            </a:r>
          </a:p>
          <a:p>
            <a:pPr algn="l"/>
            <a:endParaRPr lang="fr-FR" sz="86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86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86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8600" b="1" dirty="0">
              <a:solidFill>
                <a:srgbClr val="002060"/>
              </a:solidFill>
            </a:endParaRPr>
          </a:p>
          <a:p>
            <a:endParaRPr lang="fr-FR" sz="8600" b="1" i="1" dirty="0">
              <a:solidFill>
                <a:srgbClr val="002060"/>
              </a:solidFill>
            </a:endParaRPr>
          </a:p>
          <a:p>
            <a:pPr algn="l"/>
            <a:endParaRPr lang="fr-FR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39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 err="1">
                <a:solidFill>
                  <a:srgbClr val="FF0000"/>
                </a:solidFill>
                <a:latin typeface="+mn-lt"/>
              </a:rPr>
              <a:t>Mutualia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 (1)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1315400"/>
            <a:ext cx="11379200" cy="5198124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EVOLUTION DES EFFECTIFS</a:t>
            </a: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b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68F0B646-5088-FD1F-E463-F7CFFDFF9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026618"/>
              </p:ext>
            </p:extLst>
          </p:nvPr>
        </p:nvGraphicFramePr>
        <p:xfrm>
          <a:off x="1659651" y="2131174"/>
          <a:ext cx="9053567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928">
                  <a:extLst>
                    <a:ext uri="{9D8B030D-6E8A-4147-A177-3AD203B41FA5}">
                      <a16:colId xmlns:a16="http://schemas.microsoft.com/office/drawing/2014/main" val="411745814"/>
                    </a:ext>
                  </a:extLst>
                </a:gridCol>
                <a:gridCol w="1508928">
                  <a:extLst>
                    <a:ext uri="{9D8B030D-6E8A-4147-A177-3AD203B41FA5}">
                      <a16:colId xmlns:a16="http://schemas.microsoft.com/office/drawing/2014/main" val="1603055575"/>
                    </a:ext>
                  </a:extLst>
                </a:gridCol>
                <a:gridCol w="1353178">
                  <a:extLst>
                    <a:ext uri="{9D8B030D-6E8A-4147-A177-3AD203B41FA5}">
                      <a16:colId xmlns:a16="http://schemas.microsoft.com/office/drawing/2014/main" val="1328086554"/>
                    </a:ext>
                  </a:extLst>
                </a:gridCol>
                <a:gridCol w="1647930">
                  <a:extLst>
                    <a:ext uri="{9D8B030D-6E8A-4147-A177-3AD203B41FA5}">
                      <a16:colId xmlns:a16="http://schemas.microsoft.com/office/drawing/2014/main" val="4286642168"/>
                    </a:ext>
                  </a:extLst>
                </a:gridCol>
                <a:gridCol w="1577591">
                  <a:extLst>
                    <a:ext uri="{9D8B030D-6E8A-4147-A177-3AD203B41FA5}">
                      <a16:colId xmlns:a16="http://schemas.microsoft.com/office/drawing/2014/main" val="3701518190"/>
                    </a:ext>
                  </a:extLst>
                </a:gridCol>
                <a:gridCol w="1457012">
                  <a:extLst>
                    <a:ext uri="{9D8B030D-6E8A-4147-A177-3AD203B41FA5}">
                      <a16:colId xmlns:a16="http://schemas.microsoft.com/office/drawing/2014/main" val="2031237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Adhérents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Conjoints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Bénéficiaires</a:t>
                      </a:r>
                    </a:p>
                    <a:p>
                      <a:pPr algn="ctr"/>
                      <a:r>
                        <a:rPr lang="fr-FR" dirty="0"/>
                        <a:t>30/09/2022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Bénéficiaires</a:t>
                      </a:r>
                    </a:p>
                    <a:p>
                      <a:pPr algn="ctr"/>
                      <a:r>
                        <a:rPr lang="fr-FR" dirty="0"/>
                        <a:t>30/09/2021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Bénéficiaires</a:t>
                      </a:r>
                    </a:p>
                    <a:p>
                      <a:pPr algn="ctr"/>
                      <a:r>
                        <a:rPr lang="fr-FR" dirty="0"/>
                        <a:t>30/09/2021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4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8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1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22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Age Moyen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78,1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76,3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4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Homme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91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Femme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90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2947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 err="1">
                <a:solidFill>
                  <a:srgbClr val="FF0000"/>
                </a:solidFill>
                <a:latin typeface="+mn-lt"/>
              </a:rPr>
              <a:t>Mutualia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 (2)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1315399"/>
            <a:ext cx="11379200" cy="5381039"/>
          </a:xfrm>
        </p:spPr>
        <p:txBody>
          <a:bodyPr>
            <a:normAutofit fontScale="250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112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Résultats techniques au 30/09/2022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fr-FR" sz="9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Résultat technique 2021 -10K€, 2020 1K€</a:t>
            </a:r>
          </a:p>
          <a:p>
            <a:pPr algn="l"/>
            <a:b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b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68F0B646-5088-FD1F-E463-F7CFFDFF9F1F}"/>
              </a:ext>
            </a:extLst>
          </p:cNvPr>
          <p:cNvGraphicFramePr>
            <a:graphicFrameLocks noGrp="1"/>
          </p:cNvGraphicFramePr>
          <p:nvPr/>
        </p:nvGraphicFramePr>
        <p:xfrm>
          <a:off x="299720" y="2000921"/>
          <a:ext cx="11511279" cy="331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588">
                  <a:extLst>
                    <a:ext uri="{9D8B030D-6E8A-4147-A177-3AD203B41FA5}">
                      <a16:colId xmlns:a16="http://schemas.microsoft.com/office/drawing/2014/main" val="411745814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1603055575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1328086554"/>
                    </a:ext>
                  </a:extLst>
                </a:gridCol>
                <a:gridCol w="1075173">
                  <a:extLst>
                    <a:ext uri="{9D8B030D-6E8A-4147-A177-3AD203B41FA5}">
                      <a16:colId xmlns:a16="http://schemas.microsoft.com/office/drawing/2014/main" val="4286642168"/>
                    </a:ext>
                  </a:extLst>
                </a:gridCol>
                <a:gridCol w="884255">
                  <a:extLst>
                    <a:ext uri="{9D8B030D-6E8A-4147-A177-3AD203B41FA5}">
                      <a16:colId xmlns:a16="http://schemas.microsoft.com/office/drawing/2014/main" val="3701518190"/>
                    </a:ext>
                  </a:extLst>
                </a:gridCol>
                <a:gridCol w="1155561">
                  <a:extLst>
                    <a:ext uri="{9D8B030D-6E8A-4147-A177-3AD203B41FA5}">
                      <a16:colId xmlns:a16="http://schemas.microsoft.com/office/drawing/2014/main" val="2031237606"/>
                    </a:ext>
                  </a:extLst>
                </a:gridCol>
                <a:gridCol w="703384">
                  <a:extLst>
                    <a:ext uri="{9D8B030D-6E8A-4147-A177-3AD203B41FA5}">
                      <a16:colId xmlns:a16="http://schemas.microsoft.com/office/drawing/2014/main" val="2969916849"/>
                    </a:ext>
                  </a:extLst>
                </a:gridCol>
                <a:gridCol w="1235947">
                  <a:extLst>
                    <a:ext uri="{9D8B030D-6E8A-4147-A177-3AD203B41FA5}">
                      <a16:colId xmlns:a16="http://schemas.microsoft.com/office/drawing/2014/main" val="3477193507"/>
                    </a:ext>
                  </a:extLst>
                </a:gridCol>
                <a:gridCol w="1316334">
                  <a:extLst>
                    <a:ext uri="{9D8B030D-6E8A-4147-A177-3AD203B41FA5}">
                      <a16:colId xmlns:a16="http://schemas.microsoft.com/office/drawing/2014/main" val="4178261834"/>
                    </a:ext>
                  </a:extLst>
                </a:gridCol>
                <a:gridCol w="1415254">
                  <a:extLst>
                    <a:ext uri="{9D8B030D-6E8A-4147-A177-3AD203B41FA5}">
                      <a16:colId xmlns:a16="http://schemas.microsoft.com/office/drawing/2014/main" val="3640739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K€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Dépenses Réelles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Montant régime obligatoire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Montant </a:t>
                      </a:r>
                      <a:r>
                        <a:rPr lang="fr-FR" sz="1600" dirty="0" err="1"/>
                        <a:t>Mutualia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Reste à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Taux de couverture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PSAP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Cotisations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Résultat 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Ratio P/C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4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(1-2-3)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(2+3)/1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(5-4-3)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87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99,8%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84631"/>
                  </a:ext>
                </a:extLst>
              </a:tr>
              <a:tr h="371439">
                <a:tc>
                  <a:txBody>
                    <a:bodyPr/>
                    <a:lstStyle/>
                    <a:p>
                      <a:r>
                        <a:rPr lang="fr-FR" dirty="0"/>
                        <a:t>CFR Niveau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97,7%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1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87,1%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22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CFR Niveau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106,2%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81%</a:t>
                      </a:r>
                    </a:p>
                    <a:p>
                      <a:pPr algn="ctr"/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rgbClr val="FF0000"/>
                          </a:solidFill>
                        </a:rPr>
                        <a:t>98,9%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8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6004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 err="1">
                <a:solidFill>
                  <a:srgbClr val="FF0000"/>
                </a:solidFill>
                <a:latin typeface="+mn-lt"/>
              </a:rPr>
              <a:t>Mutualia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 (3)      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1315399"/>
            <a:ext cx="11379200" cy="5381039"/>
          </a:xfrm>
        </p:spPr>
        <p:txBody>
          <a:bodyPr>
            <a:normAutofit fontScale="32500" lnSpcReduction="20000"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r-FR" sz="11200" b="1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Nouveaux tarifs 2023 (communiqués au associations)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br>
              <a:rPr lang="fr-FR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b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  <p:pic>
        <p:nvPicPr>
          <p:cNvPr id="7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E3A99556-C442-5FF2-85BD-0B8777DD9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50" y="1798970"/>
            <a:ext cx="8713860" cy="48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9497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Offre Thalazur</a:t>
            </a:r>
            <a:endParaRPr lang="fr-FR" sz="36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" y="1276131"/>
            <a:ext cx="11958320" cy="54203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r-FR" sz="3600" b="1" i="1" dirty="0">
                <a:solidFill>
                  <a:srgbClr val="0070C0"/>
                </a:solidFill>
              </a:rPr>
              <a:t>Offre Thalazur aux adhérents des associations régionales</a:t>
            </a:r>
          </a:p>
          <a:p>
            <a:pPr marL="342900" lvl="0" indent="-342900" algn="l">
              <a:buFont typeface="Wingdings" panose="05000000000000000000" pitchFamily="2" charset="2"/>
              <a:buChar char=""/>
            </a:pP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Les établissements Thalazur offrent un 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hébergement intégré en hôtel-restaurant 4 ou 5 étoiles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fr-F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 Normandie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à Cabourg et Ouistreham, </a:t>
            </a:r>
            <a:r>
              <a:rPr lang="fr-F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sur la côte Atlantique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à Carnac, Royan, Arcachon &amp; Saint Jean de </a:t>
            </a:r>
            <a:r>
              <a:rPr lang="fr-F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Luz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et </a:t>
            </a:r>
            <a:r>
              <a:rPr lang="fr-FR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sur la Méditerranée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à Port Camargue, Bandol et Antibes. </a:t>
            </a:r>
          </a:p>
          <a:p>
            <a:pPr marL="342900" lvl="0" indent="-342900" algn="l">
              <a:buFont typeface="Wingdings" panose="05000000000000000000" pitchFamily="2" charset="2"/>
              <a:buChar char=""/>
            </a:pP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Une réduction 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jusqu’à </a:t>
            </a:r>
            <a:r>
              <a:rPr lang="fr-FR" sz="3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30%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sur les 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cures, escales, week-ends </a:t>
            </a: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</a:t>
            </a:r>
            <a:r>
              <a:rPr lang="fr-F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courts séjours</a:t>
            </a: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1 à 5 jours, </a:t>
            </a:r>
            <a:r>
              <a:rPr lang="fr-FR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jusqu'au 31 décembre 2023</a:t>
            </a:r>
            <a:r>
              <a:rPr lang="fr-FR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fr-FR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36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l">
              <a:buFont typeface="Wingdings" panose="05000000000000000000" pitchFamily="2" charset="2"/>
              <a:buChar char=""/>
            </a:pPr>
            <a:r>
              <a:rPr lang="fr-FR" sz="3600" b="1" dirty="0">
                <a:latin typeface="Calibri" panose="020F0502020204030204" pitchFamily="34" charset="0"/>
                <a:ea typeface="Calibri" panose="020F0502020204030204" pitchFamily="34" charset="0"/>
              </a:rPr>
              <a:t>Réservée aux adhérents des associations régionales: attestation à produire à la réservation et à l’arrivée dans l’établissement</a:t>
            </a:r>
          </a:p>
          <a:p>
            <a:pPr marL="342900" lvl="0" indent="-342900" algn="l">
              <a:buFont typeface="Wingdings" panose="05000000000000000000" pitchFamily="2" charset="2"/>
              <a:buChar char=""/>
            </a:pPr>
            <a:r>
              <a:rPr lang="fr-FR" sz="3600" dirty="0">
                <a:latin typeface="Calibri" panose="020F0502020204030204" pitchFamily="34" charset="0"/>
                <a:ea typeface="Calibri" panose="020F0502020204030204" pitchFamily="34" charset="0"/>
              </a:rPr>
              <a:t>Nouveau c</a:t>
            </a: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ontact: Mme Cécile CAUS-DIDIER remplace Mme Marie-José VARIN</a:t>
            </a:r>
          </a:p>
          <a:p>
            <a:pPr marL="342900" lvl="0" indent="-342900" algn="l">
              <a:buFont typeface="Wingdings" panose="05000000000000000000" pitchFamily="2" charset="2"/>
              <a:buChar char=""/>
            </a:pPr>
            <a:r>
              <a:rPr lang="fr-F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Nouveau catalogue 2023 de l’offre</a:t>
            </a:r>
          </a:p>
          <a:p>
            <a:pPr algn="l"/>
            <a:endParaRPr lang="fr-FR" b="1" i="1" dirty="0">
              <a:solidFill>
                <a:srgbClr val="0070C0"/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149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161561"/>
            <a:ext cx="11643360" cy="653985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Offre </a:t>
            </a:r>
            <a:r>
              <a:rPr lang="fr-FR" sz="3600" b="1" i="1" dirty="0" err="1">
                <a:solidFill>
                  <a:srgbClr val="FF0000"/>
                </a:solidFill>
                <a:latin typeface="+mn-lt"/>
              </a:rPr>
              <a:t>Audika</a:t>
            </a:r>
            <a:endParaRPr lang="fr-FR" sz="36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392195"/>
            <a:ext cx="11379200" cy="5420403"/>
          </a:xfrm>
        </p:spPr>
        <p:txBody>
          <a:bodyPr>
            <a:normAutofit/>
          </a:bodyPr>
          <a:lstStyle/>
          <a:p>
            <a:pPr algn="l"/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algn="l"/>
            <a:endParaRPr lang="fr-FR" sz="18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Renouvelée jusqu’au 31/12/2023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Le bilan auditif gratuit est sans limite de date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fr-FR" sz="3200" b="1" i="1" dirty="0">
                <a:solidFill>
                  <a:srgbClr val="002060"/>
                </a:solidFill>
              </a:rPr>
              <a:t>Promotions à certaines périodes</a:t>
            </a:r>
          </a:p>
          <a:p>
            <a:pPr algn="l"/>
            <a:endParaRPr lang="fr-FR" sz="3200" b="1" i="1" dirty="0">
              <a:solidFill>
                <a:srgbClr val="002060"/>
              </a:solidFill>
            </a:endParaRPr>
          </a:p>
          <a:p>
            <a:endParaRPr lang="fr-FR" sz="2800" b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336525" cy="11538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933AA7-F0C5-42E3-B39E-F250A73EE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950" y="1392195"/>
            <a:ext cx="7675528" cy="1153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5268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Le DPR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59" y="1615440"/>
            <a:ext cx="11643359" cy="4815840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fr-FR" sz="3600" b="1" i="1" dirty="0">
                <a:solidFill>
                  <a:srgbClr val="002060"/>
                </a:solidFill>
              </a:rPr>
              <a:t>Refonte de l’application par Pluriel consultants en cours (8 000€)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fr-FR" sz="3600" b="1" i="1" dirty="0">
                <a:solidFill>
                  <a:srgbClr val="002060"/>
                </a:solidFill>
              </a:rPr>
              <a:t>Demande de diffusion par un adhérent au </a:t>
            </a:r>
            <a:r>
              <a:rPr lang="fr-FR" sz="3600" b="1" i="1">
                <a:solidFill>
                  <a:srgbClr val="002060"/>
                </a:solidFill>
              </a:rPr>
              <a:t>Lions Club?</a:t>
            </a:r>
            <a:endParaRPr lang="fr-FR" sz="3600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587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1108807"/>
          </a:xfrm>
        </p:spPr>
        <p:txBody>
          <a:bodyPr>
            <a:normAutofit/>
          </a:bodyPr>
          <a:lstStyle/>
          <a:p>
            <a:endParaRPr lang="fr-FR" sz="24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Commission communication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453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</a:rPr>
              <a:t>                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Evénements organisées pour les associations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" y="1465458"/>
            <a:ext cx="11800837" cy="5304842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fr-FR" sz="3600" b="1" i="1" dirty="0">
                <a:solidFill>
                  <a:srgbClr val="0070C0"/>
                </a:solidFill>
              </a:rPr>
              <a:t>Loi de Finances 2023 Webinaire </a:t>
            </a:r>
          </a:p>
          <a:p>
            <a:pPr algn="l"/>
            <a:r>
              <a:rPr lang="fr-FR" sz="3600" b="1" i="1" dirty="0">
                <a:solidFill>
                  <a:srgbClr val="0070C0"/>
                </a:solidFill>
              </a:rPr>
              <a:t>     </a:t>
            </a:r>
            <a:r>
              <a:rPr lang="fr-FR" sz="3600" b="1" i="1" dirty="0">
                <a:solidFill>
                  <a:srgbClr val="002060"/>
                </a:solidFill>
              </a:rPr>
              <a:t>Par Jean-Pierre Cossin</a:t>
            </a:r>
          </a:p>
          <a:p>
            <a:pPr algn="l" defTabSz="622300"/>
            <a:r>
              <a:rPr lang="fr-FR" sz="3600" b="1" i="1" dirty="0">
                <a:solidFill>
                  <a:srgbClr val="C00000"/>
                </a:solidFill>
              </a:rPr>
              <a:t>     </a:t>
            </a:r>
            <a:r>
              <a:rPr lang="fr-FR" sz="3600" b="1" i="1" dirty="0">
                <a:solidFill>
                  <a:srgbClr val="002060"/>
                </a:solidFill>
              </a:rPr>
              <a:t>Le 16 février 2023 de 14H30 à 17h au CSO et en   </a:t>
            </a:r>
            <a:br>
              <a:rPr lang="fr-FR" sz="3600" b="1" i="1" dirty="0">
                <a:solidFill>
                  <a:srgbClr val="002060"/>
                </a:solidFill>
              </a:rPr>
            </a:br>
            <a:r>
              <a:rPr lang="fr-FR" sz="3600" b="1" i="1" dirty="0">
                <a:solidFill>
                  <a:srgbClr val="002060"/>
                </a:solidFill>
              </a:rPr>
              <a:t>     Visioconférence</a:t>
            </a:r>
          </a:p>
          <a:p>
            <a:pPr algn="l" defTabSz="622300"/>
            <a:r>
              <a:rPr lang="fr-FR" sz="3600" b="1" i="1" dirty="0">
                <a:solidFill>
                  <a:srgbClr val="002060"/>
                </a:solidFill>
              </a:rPr>
              <a:t>     Nombre d’inscrits à ce jour?</a:t>
            </a:r>
          </a:p>
          <a:p>
            <a:pPr algn="l" defTabSz="622300"/>
            <a:endParaRPr lang="fr-FR" sz="3600" b="1" i="1" dirty="0">
              <a:solidFill>
                <a:srgbClr val="002060"/>
              </a:solidFill>
            </a:endParaRPr>
          </a:p>
          <a:p>
            <a:pPr marL="571500" indent="-571500" algn="l" defTabSz="622300">
              <a:buFont typeface="Wingdings" panose="05000000000000000000" pitchFamily="2" charset="2"/>
              <a:buChar char="Ø"/>
            </a:pPr>
            <a:r>
              <a:rPr lang="fr-FR" sz="3600" b="1" i="1" dirty="0">
                <a:solidFill>
                  <a:srgbClr val="0070C0"/>
                </a:solidFill>
              </a:rPr>
              <a:t>Circulaire ECR : </a:t>
            </a:r>
            <a:r>
              <a:rPr lang="fr-FR" sz="3600" b="1" i="1" dirty="0">
                <a:solidFill>
                  <a:srgbClr val="002060"/>
                </a:solidFill>
              </a:rPr>
              <a:t>en février 2023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27" y="81130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834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</a:rPr>
              <a:t>                           </a:t>
            </a:r>
            <a:r>
              <a:rPr lang="fr-FR" sz="3600" b="1" i="1" dirty="0">
                <a:solidFill>
                  <a:srgbClr val="FF0000"/>
                </a:solidFill>
                <a:latin typeface="+mn-lt"/>
              </a:rPr>
              <a:t>Circulaire ECR  2023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680" y="1465458"/>
            <a:ext cx="11800837" cy="5304842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  <a:tabLst>
                <a:tab pos="3543300" algn="l"/>
              </a:tabLst>
            </a:pPr>
            <a:r>
              <a:rPr lang="fr-FR" sz="2600" b="1" i="1" dirty="0">
                <a:solidFill>
                  <a:srgbClr val="0070C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Modification apportée par rapport à la Circulaire 2022</a:t>
            </a:r>
            <a:r>
              <a:rPr lang="fr-FR" sz="26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:</a:t>
            </a:r>
          </a:p>
          <a:p>
            <a:pPr algn="l">
              <a:tabLst>
                <a:tab pos="3543300" algn="l"/>
              </a:tabLst>
            </a:pP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Elles offrent à leurs adhérents de nombreux services et outils comme :</a:t>
            </a:r>
            <a:endParaRPr lang="fr-FR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l">
              <a:spcAft>
                <a:spcPts val="1200"/>
              </a:spcAft>
              <a:tabLst>
                <a:tab pos="3543300" algn="l"/>
              </a:tabLst>
            </a:pP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- Un soutien moral et financier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 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en cas de difficultés de la vie 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(nous pouvons vous accompagner notamment dans votre démarche auprès du fonds d’action sociale de la CAVEC – Contact Bernard UNAL 06 85 43 47 23),</a:t>
            </a:r>
            <a:b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</a:b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-  Un dossier patrimonial du retraité 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(aide organisationnelle pour faciliter les démarches en cas d’accident de la vie),</a:t>
            </a:r>
            <a:b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</a:b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-  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Des tarifs avantageux en matière de mutuelle santé 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(Contact : bouissou.bernard@wanadoo.fr) , 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de prothèses auditives et de séjours thalasso chez </a:t>
            </a:r>
            <a:r>
              <a:rPr lang="fr-FR" sz="26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Thalazur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.</a:t>
            </a:r>
            <a:b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</a:b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-  La possibilité de 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se connecter à la documentation fiscale de Francis Lefebvre.</a:t>
            </a:r>
            <a:b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</a:b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-  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La possibilité d’aider les jeunes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 en accompagnant les mémorialistes</a:t>
            </a:r>
            <a:r>
              <a:rPr lang="fr-FR" sz="26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</a:t>
            </a:r>
            <a:r>
              <a:rPr lang="fr-FR" sz="26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dans la rédaction de leur mémoire(opération coaching mémoire).</a:t>
            </a:r>
          </a:p>
          <a:p>
            <a:pPr marL="342900" lvl="0" indent="-342900" algn="l">
              <a:spcAft>
                <a:spcPts val="1200"/>
              </a:spcAft>
              <a:buFont typeface="Wingdings" panose="05000000000000000000" pitchFamily="2" charset="2"/>
              <a:buChar char="Ø"/>
              <a:tabLst>
                <a:tab pos="3543300" algn="l"/>
              </a:tabLst>
            </a:pPr>
            <a:r>
              <a:rPr lang="fr-FR" sz="30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Cotisations 2023? </a:t>
            </a:r>
          </a:p>
          <a:p>
            <a:pPr algn="l"/>
            <a:endParaRPr lang="fr-FR" sz="3200" b="1" i="1" dirty="0">
              <a:solidFill>
                <a:srgbClr val="00206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27" y="81130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72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        Communications récentes et à venir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59" y="1536700"/>
            <a:ext cx="11643359" cy="4894580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fr-FR" sz="3600" b="1" dirty="0">
                <a:solidFill>
                  <a:srgbClr val="00B0F0"/>
                </a:solidFill>
              </a:rPr>
              <a:t>CA ECR Décentralisé le 6 et 7 avril à Nancy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fr-FR" sz="3600" b="1" dirty="0">
                <a:solidFill>
                  <a:srgbClr val="00B0F0"/>
                </a:solidFill>
              </a:rPr>
              <a:t>Présence aux Congrès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dirty="0">
                <a:solidFill>
                  <a:srgbClr val="002060"/>
                </a:solidFill>
              </a:rPr>
              <a:t>ECF 12 et 13 juin au Touquet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dirty="0">
                <a:solidFill>
                  <a:srgbClr val="002060"/>
                </a:solidFill>
              </a:rPr>
              <a:t>IFEC 22 et 23 juin à Lyon (palais des congrès)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dirty="0">
                <a:solidFill>
                  <a:srgbClr val="002060"/>
                </a:solidFill>
              </a:rPr>
              <a:t>CNOEC 78</a:t>
            </a:r>
            <a:r>
              <a:rPr lang="fr-FR" sz="3600" b="1" baseline="30000" dirty="0">
                <a:solidFill>
                  <a:srgbClr val="002060"/>
                </a:solidFill>
              </a:rPr>
              <a:t>ème</a:t>
            </a:r>
            <a:r>
              <a:rPr lang="fr-FR" sz="3600" b="1" dirty="0">
                <a:solidFill>
                  <a:srgbClr val="002060"/>
                </a:solidFill>
              </a:rPr>
              <a:t> congrès du </a:t>
            </a:r>
            <a:r>
              <a:rPr lang="fr-FR" sz="3600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27 au 29 septembre 2023 à Montpellier au Parc des expositions sur le thème de la « facture électronique et la data ».</a:t>
            </a:r>
          </a:p>
          <a:p>
            <a:pPr marL="571500" indent="-571500" algn="l">
              <a:buFont typeface="Wingdings" panose="05000000000000000000" pitchFamily="2" charset="2"/>
              <a:buChar char="§"/>
            </a:pPr>
            <a:r>
              <a:rPr lang="fr-FR" sz="3600" b="1" dirty="0">
                <a:solidFill>
                  <a:srgbClr val="002060"/>
                </a:solidFill>
              </a:rPr>
              <a:t>Les Assises à Paris le 7 et 8 décembre à Paris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1" y="45402"/>
            <a:ext cx="2167876" cy="107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136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endParaRPr lang="fr-FR" sz="3600" b="1" i="1" dirty="0">
              <a:solidFill>
                <a:srgbClr val="FF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59" y="1615440"/>
            <a:ext cx="11643359" cy="4815840"/>
          </a:xfrm>
        </p:spPr>
        <p:txBody>
          <a:bodyPr/>
          <a:lstStyle/>
          <a:p>
            <a:endParaRPr lang="fr-FR" dirty="0"/>
          </a:p>
          <a:p>
            <a:r>
              <a:rPr lang="fr-FR" sz="4000" b="1" i="1" dirty="0">
                <a:solidFill>
                  <a:srgbClr val="002060"/>
                </a:solidFill>
              </a:rPr>
              <a:t>Commission Ecoute Confrères</a:t>
            </a: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r>
              <a:rPr lang="fr-FR" sz="4000" b="1" i="1" dirty="0">
                <a:solidFill>
                  <a:srgbClr val="0070C0"/>
                </a:solidFill>
              </a:rPr>
              <a:t>Bernard </a:t>
            </a:r>
            <a:r>
              <a:rPr lang="fr-FR" sz="4000" b="1" i="1" dirty="0" err="1">
                <a:solidFill>
                  <a:srgbClr val="0070C0"/>
                </a:solidFill>
              </a:rPr>
              <a:t>Unal</a:t>
            </a:r>
            <a:endParaRPr lang="fr-FR" sz="4000" b="1" i="1" dirty="0">
              <a:solidFill>
                <a:srgbClr val="0070C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pPr algn="l"/>
            <a:r>
              <a:rPr lang="fr-FR" sz="4000" b="1" i="1" dirty="0">
                <a:solidFill>
                  <a:srgbClr val="002060"/>
                </a:solidFill>
              </a:rPr>
              <a:t> 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316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30"/>
            <a:ext cx="11643360" cy="761082"/>
          </a:xfrm>
        </p:spPr>
        <p:txBody>
          <a:bodyPr>
            <a:normAutofit/>
          </a:bodyPr>
          <a:lstStyle/>
          <a:p>
            <a:endParaRPr lang="fr-FR" sz="3600" b="1" i="1" dirty="0">
              <a:solidFill>
                <a:srgbClr val="FF0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59" y="1615440"/>
            <a:ext cx="11643359" cy="4815840"/>
          </a:xfrm>
        </p:spPr>
        <p:txBody>
          <a:bodyPr/>
          <a:lstStyle/>
          <a:p>
            <a:endParaRPr lang="fr-FR" dirty="0"/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r>
              <a:rPr lang="fr-FR" sz="4000" b="1" i="1" dirty="0">
                <a:solidFill>
                  <a:srgbClr val="002060"/>
                </a:solidFill>
              </a:rPr>
              <a:t>Commission Coaching mémoire</a:t>
            </a: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endParaRPr lang="fr-FR" sz="4000" b="1" i="1" dirty="0">
              <a:solidFill>
                <a:srgbClr val="002060"/>
              </a:solidFill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47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oneTexte 1">
            <a:extLst>
              <a:ext uri="{FF2B5EF4-FFF2-40B4-BE49-F238E27FC236}">
                <a16:creationId xmlns:a16="http://schemas.microsoft.com/office/drawing/2014/main" id="{4F5ABDFE-4711-414A-85F7-35C5F0D2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293" y="5588794"/>
            <a:ext cx="13501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00"/>
              </a:buClr>
              <a:buSzPct val="200000"/>
              <a:buBlip>
                <a:blip r:embed="rId2"/>
              </a:buBlip>
              <a:defRPr sz="28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Wingdings 2" panose="05020102010507070707" pitchFamily="18" charset="2"/>
              <a:buChar char="æ"/>
              <a:defRPr sz="26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2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Char char="•"/>
              <a:defRPr sz="19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350" b="1" dirty="0">
                <a:solidFill>
                  <a:schemeClr val="tx1"/>
                </a:solidFill>
                <a:latin typeface="Calibri" panose="020F0502020204030204" pitchFamily="34" charset="0"/>
              </a:rPr>
              <a:t>Mars 2018</a:t>
            </a:r>
          </a:p>
        </p:txBody>
      </p:sp>
      <p:sp>
        <p:nvSpPr>
          <p:cNvPr id="20483" name="Espace réservé du contenu 2">
            <a:extLst>
              <a:ext uri="{FF2B5EF4-FFF2-40B4-BE49-F238E27FC236}">
                <a16:creationId xmlns:a16="http://schemas.microsoft.com/office/drawing/2014/main" id="{21AC0FF5-F6EA-4259-863B-1FFF771164F8}"/>
              </a:ext>
            </a:extLst>
          </p:cNvPr>
          <p:cNvSpPr txBox="1">
            <a:spLocks/>
          </p:cNvSpPr>
          <p:nvPr/>
        </p:nvSpPr>
        <p:spPr bwMode="auto">
          <a:xfrm>
            <a:off x="2972991" y="1799036"/>
            <a:ext cx="61722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0000"/>
              </a:buClr>
              <a:buSzPct val="200000"/>
              <a:buBlip>
                <a:blip r:embed="rId2"/>
              </a:buBlip>
              <a:defRPr sz="28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Wingdings 2" panose="05020102010507070707" pitchFamily="18" charset="2"/>
              <a:buChar char="æ"/>
              <a:defRPr sz="26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2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Char char="•"/>
              <a:defRPr sz="19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9pPr>
          </a:lstStyle>
          <a:p>
            <a:pPr>
              <a:buFontTx/>
              <a:buNone/>
            </a:pPr>
            <a:endParaRPr lang="fr-FR" altLang="fr-FR" sz="2100"/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2C2987AF-F7D9-446F-94D6-C76C86F2A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900" y="2041922"/>
            <a:ext cx="61722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0000"/>
              </a:buClr>
              <a:buSzPct val="200000"/>
              <a:buBlip>
                <a:blip r:embed="rId2"/>
              </a:buBlip>
              <a:defRPr sz="28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1pPr>
            <a:lvl2pPr marL="742950" indent="-285750">
              <a:spcBef>
                <a:spcPct val="20000"/>
              </a:spcBef>
              <a:buClr>
                <a:srgbClr val="FF0000"/>
              </a:buClr>
              <a:buFont typeface="Wingdings 2" panose="05020102010507070707" pitchFamily="18" charset="2"/>
              <a:buChar char="æ"/>
              <a:defRPr sz="2600">
                <a:solidFill>
                  <a:srgbClr val="595959"/>
                </a:solidFill>
                <a:latin typeface="TrebuchetMS-Bold"/>
                <a:ea typeface="TrebuchetMS-Bold"/>
                <a:cs typeface="TrebuchetMS-Bold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2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Char char="•"/>
              <a:defRPr sz="19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4pPr>
            <a:lvl5pPr marL="20574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595959"/>
                </a:solidFill>
                <a:latin typeface="Trebuchet MS" panose="020B0603020202020204" pitchFamily="34" charset="0"/>
                <a:ea typeface="TrebuchetMS-Bold"/>
                <a:cs typeface="TrebuchetMS-Bold"/>
              </a:defRPr>
            </a:lvl9pPr>
          </a:lstStyle>
          <a:p>
            <a:pPr>
              <a:buClr>
                <a:srgbClr val="0070C0"/>
              </a:buClr>
              <a:buSzPct val="120000"/>
              <a:buFont typeface="Wingdings" panose="05000000000000000000" pitchFamily="2" charset="2"/>
              <a:buChar char="Ø"/>
            </a:pPr>
            <a:endParaRPr lang="fr-FR" altLang="fr-FR" sz="1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50BC9C8-FBE6-402D-A924-3B84B51C5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52549"/>
              </p:ext>
            </p:extLst>
          </p:nvPr>
        </p:nvGraphicFramePr>
        <p:xfrm>
          <a:off x="2506133" y="0"/>
          <a:ext cx="9434568" cy="6622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5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85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513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8529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Région,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Dépôts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Reports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Collés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Diplômés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</a:t>
                      </a:r>
                      <a:r>
                        <a:rPr lang="fr-FR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Moy</a:t>
                      </a:r>
                      <a:endParaRPr lang="fr-FR" sz="20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Alsace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Aquitaine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3483231552"/>
                  </a:ext>
                </a:extLst>
              </a:tr>
              <a:tr h="388502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Auvergne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2372597030"/>
                  </a:ext>
                </a:extLst>
              </a:tr>
              <a:tr h="388502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Bretagne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Lorraine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3555478757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Rhône-Alpes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2000" b="1" i="1" baseline="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Marseille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Languedoc R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626007472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Paris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54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Pays de Loire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PCV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3297683537"/>
                  </a:ext>
                </a:extLst>
              </a:tr>
              <a:tr h="413632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Toulouse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Normandie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448269182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Centre CREC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721306991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3718">
                <a:tc>
                  <a:txBody>
                    <a:bodyPr/>
                    <a:lstStyle/>
                    <a:p>
                      <a:endParaRPr lang="fr-FR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endParaRPr lang="fr-FR" sz="2000" b="1" i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-16,5%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15,8%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84,2%</a:t>
                      </a:r>
                    </a:p>
                  </a:txBody>
                  <a:tcPr marL="68584" marR="68584" marT="34288" marB="34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MN:11,4</a:t>
                      </a:r>
                    </a:p>
                  </a:txBody>
                  <a:tcPr marL="68584" marR="68584" marT="34288" marB="34288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645378F8-3C64-45EE-BB23-79B4F3554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7" y="0"/>
            <a:ext cx="1602015" cy="719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F7B1CC3-777B-D13B-61C3-3784934D6472}"/>
              </a:ext>
            </a:extLst>
          </p:cNvPr>
          <p:cNvSpPr txBox="1"/>
          <p:nvPr/>
        </p:nvSpPr>
        <p:spPr>
          <a:xfrm>
            <a:off x="361244" y="1433689"/>
            <a:ext cx="2144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Le</a:t>
            </a:r>
            <a:r>
              <a:rPr lang="fr-FR" sz="2400" b="1" dirty="0"/>
              <a:t> </a:t>
            </a:r>
            <a:r>
              <a:rPr lang="fr-FR" sz="2400" b="1" dirty="0">
                <a:solidFill>
                  <a:srgbClr val="C00000"/>
                </a:solidFill>
              </a:rPr>
              <a:t>nombre de coaching en 2022</a:t>
            </a:r>
          </a:p>
        </p:txBody>
      </p:sp>
    </p:spTree>
    <p:extLst>
      <p:ext uri="{BB962C8B-B14F-4D97-AF65-F5344CB8AC3E}">
        <p14:creationId xmlns:p14="http://schemas.microsoft.com/office/powerpoint/2010/main" val="3569679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01634" y="1063229"/>
            <a:ext cx="6588732" cy="857250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fr-FR" sz="1500" b="1" dirty="0"/>
          </a:p>
          <a:p>
            <a:pPr eaLnBrk="1" hangingPunct="1">
              <a:defRPr/>
            </a:pPr>
            <a:endParaRPr lang="fr-FR" sz="1500" b="1" dirty="0"/>
          </a:p>
          <a:p>
            <a:pPr eaLnBrk="1" hangingPunct="1">
              <a:defRPr/>
            </a:pPr>
            <a:endParaRPr lang="fr-FR" sz="15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1971037" y="1268760"/>
          <a:ext cx="8445443" cy="5482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70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8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01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682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710986693"/>
                    </a:ext>
                  </a:extLst>
                </a:gridCol>
              </a:tblGrid>
              <a:tr h="735378">
                <a:tc>
                  <a:txBody>
                    <a:bodyPr/>
                    <a:lstStyle/>
                    <a:p>
                      <a:r>
                        <a:rPr lang="fr-FR" sz="1900" dirty="0"/>
                        <a:t>Année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Nombre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Déposés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Reports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Collés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r-FR" sz="1900" dirty="0"/>
                        <a:t>Diplômés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Moyenne</a:t>
                      </a:r>
                    </a:p>
                    <a:p>
                      <a:pPr algn="ctr"/>
                      <a:r>
                        <a:rPr lang="fr-FR" sz="1900" dirty="0"/>
                        <a:t>Notes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900" dirty="0"/>
                        <a:t>Moyenne</a:t>
                      </a:r>
                    </a:p>
                    <a:p>
                      <a:pPr algn="ctr"/>
                      <a:r>
                        <a:rPr lang="fr-FR" sz="1900" dirty="0"/>
                        <a:t>Note Nat.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91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84%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16%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15,2%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64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84,8%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11,4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64878124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2021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109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57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52%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52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48%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17%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47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83%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11,1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66660074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98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74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75,5%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24,8%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66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48979787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/>
                        <a:t>2019</a:t>
                      </a:r>
                      <a:endParaRPr lang="fr-FR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74,5%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25,5%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20,7%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65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79,3%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11,07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10451930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133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75,2%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FF0000"/>
                          </a:solidFill>
                        </a:rPr>
                        <a:t>24,8%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18%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FF0000"/>
                          </a:solidFill>
                        </a:rPr>
                        <a:t>82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chemeClr val="tx1"/>
                          </a:solidFill>
                        </a:rPr>
                        <a:t>82%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11,07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25933377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2017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98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77,8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28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22,2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rgbClr val="002060"/>
                          </a:solidFill>
                        </a:rPr>
                        <a:t>19,4%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79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rgbClr val="002060"/>
                          </a:solidFill>
                        </a:rPr>
                        <a:t>80,6%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10,91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376">
                <a:tc>
                  <a:txBody>
                    <a:bodyPr/>
                    <a:lstStyle/>
                    <a:p>
                      <a:r>
                        <a:rPr lang="fr-FR" sz="2000" b="1" dirty="0"/>
                        <a:t>2016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92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80%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23</a:t>
                      </a:r>
                    </a:p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</a:rPr>
                        <a:t>20%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rgbClr val="002060"/>
                          </a:solidFill>
                        </a:rPr>
                        <a:t>15,2%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78</a:t>
                      </a:r>
                    </a:p>
                    <a:p>
                      <a:pPr algn="ctr"/>
                      <a:r>
                        <a:rPr lang="fr-FR" sz="2000" b="1" i="1" dirty="0">
                          <a:solidFill>
                            <a:srgbClr val="002060"/>
                          </a:solidFill>
                        </a:rPr>
                        <a:t>84,8%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12,1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>
                          <a:solidFill>
                            <a:srgbClr val="C00000"/>
                          </a:solidFill>
                        </a:rPr>
                        <a:t>10,8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itre 6">
            <a:extLst>
              <a:ext uri="{FF2B5EF4-FFF2-40B4-BE49-F238E27FC236}">
                <a16:creationId xmlns:a16="http://schemas.microsoft.com/office/drawing/2014/main" id="{7B6EE9DA-6DF7-4CE8-AD33-CC136EED56A6}"/>
              </a:ext>
            </a:extLst>
          </p:cNvPr>
          <p:cNvSpPr txBox="1">
            <a:spLocks/>
          </p:cNvSpPr>
          <p:nvPr/>
        </p:nvSpPr>
        <p:spPr>
          <a:xfrm>
            <a:off x="3863752" y="137916"/>
            <a:ext cx="5184576" cy="857250"/>
          </a:xfrm>
          <a:prstGeom prst="rect">
            <a:avLst/>
          </a:prstGeom>
          <a:solidFill>
            <a:srgbClr val="FEECE8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100" b="1" i="1" dirty="0">
                <a:solidFill>
                  <a:srgbClr val="FF0000"/>
                </a:solidFill>
                <a:latin typeface="+mj-lt"/>
              </a:rPr>
              <a:t> Le coaching mémoire dans les Régions ECR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4CABEF-CA7B-4C6E-881A-8428454C1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61810"/>
            <a:ext cx="1890048" cy="93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3187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C308A1CE-0654-4B64-9D93-A36501FFA4D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21514" y="1167520"/>
          <a:ext cx="8748972" cy="5314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re 6">
            <a:extLst>
              <a:ext uri="{FF2B5EF4-FFF2-40B4-BE49-F238E27FC236}">
                <a16:creationId xmlns:a16="http://schemas.microsoft.com/office/drawing/2014/main" id="{1DEAD548-5243-4ACB-A4B6-9C36A7597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2332" y="50468"/>
            <a:ext cx="7056784" cy="1143000"/>
          </a:xfrm>
          <a:prstGeom prst="rect">
            <a:avLst/>
          </a:prstGeom>
          <a:solidFill>
            <a:srgbClr val="FEE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fr-FR" sz="2800" b="1" i="1" dirty="0">
                <a:solidFill>
                  <a:srgbClr val="FF0000"/>
                </a:solidFill>
                <a:latin typeface="+mj-lt"/>
              </a:rPr>
              <a:t>  Evolution du coaching mémoire ECR sur 8 ans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9C84FD-6B39-4B72-A90B-C2724E58C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19" y="146722"/>
            <a:ext cx="1872208" cy="92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026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991544" y="1268760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b="1" dirty="0">
                <a:solidFill>
                  <a:srgbClr val="0070C0"/>
                </a:solidFill>
              </a:rPr>
              <a:t>	</a:t>
            </a:r>
            <a:r>
              <a:rPr lang="fr-FR" sz="2400" b="1" dirty="0">
                <a:solidFill>
                  <a:srgbClr val="002060"/>
                </a:solidFill>
              </a:rPr>
              <a:t>					  </a:t>
            </a:r>
            <a:endParaRPr lang="fr-FR" sz="2400" b="1" i="1" dirty="0">
              <a:solidFill>
                <a:srgbClr val="FF0000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063552" y="260648"/>
            <a:ext cx="8229600" cy="936104"/>
          </a:xfrm>
        </p:spPr>
        <p:txBody>
          <a:bodyPr>
            <a:norm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			</a:t>
            </a:r>
            <a:endParaRPr lang="fr-FR" sz="32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2" name="Graphique 1"/>
          <p:cNvGraphicFramePr/>
          <p:nvPr/>
        </p:nvGraphicFramePr>
        <p:xfrm>
          <a:off x="1847528" y="908720"/>
          <a:ext cx="844562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08ED44D-83F3-4C0C-94EE-5DAE657369B4}"/>
              </a:ext>
            </a:extLst>
          </p:cNvPr>
          <p:cNvSpPr/>
          <p:nvPr/>
        </p:nvSpPr>
        <p:spPr>
          <a:xfrm>
            <a:off x="3359696" y="36278"/>
            <a:ext cx="7149480" cy="836712"/>
          </a:xfrm>
          <a:prstGeom prst="rect">
            <a:avLst/>
          </a:prstGeom>
          <a:solidFill>
            <a:srgbClr val="FEE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+mj-lt"/>
              </a:rPr>
              <a:t>     </a:t>
            </a:r>
            <a:r>
              <a:rPr lang="fr-FR" sz="2800" b="1" i="1" dirty="0">
                <a:solidFill>
                  <a:srgbClr val="FF0000"/>
                </a:solidFill>
                <a:latin typeface="+mj-lt"/>
              </a:rPr>
              <a:t>Coaching ECR : % notes obtenues 2022 (Est.)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C99FF7-C617-453B-B006-84229A2CE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548"/>
            <a:ext cx="1800200" cy="88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7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2" grpId="0">
        <p:bldAsOne/>
      </p:bldGraphic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858671"/>
          </a:xfrm>
        </p:spPr>
        <p:txBody>
          <a:bodyPr>
            <a:normAutofit/>
          </a:bodyPr>
          <a:lstStyle/>
          <a:p>
            <a:r>
              <a:rPr lang="fr-FR" sz="3600" b="1" i="1" dirty="0">
                <a:solidFill>
                  <a:srgbClr val="FF0000"/>
                </a:solidFill>
                <a:latin typeface="+mn-lt"/>
              </a:rPr>
              <a:t>Questions diverses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Ø"/>
            </a:pPr>
            <a:endParaRPr lang="fr-FR" sz="3200" b="1" i="1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117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A94C9-51D9-48D9-AA1A-156925EA6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680" y="81129"/>
            <a:ext cx="11643360" cy="858671"/>
          </a:xfrm>
        </p:spPr>
        <p:txBody>
          <a:bodyPr>
            <a:normAutofit/>
          </a:bodyPr>
          <a:lstStyle/>
          <a:p>
            <a:endParaRPr lang="fr-FR" sz="36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DFF28E-84DE-4DEA-B090-399E6E178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560" y="1615440"/>
            <a:ext cx="11379200" cy="4815840"/>
          </a:xfrm>
        </p:spPr>
        <p:txBody>
          <a:bodyPr/>
          <a:lstStyle/>
          <a:p>
            <a:endParaRPr lang="fr-FR" sz="3200" b="1" i="1" dirty="0">
              <a:solidFill>
                <a:srgbClr val="0070C0"/>
              </a:solidFill>
            </a:endParaRPr>
          </a:p>
          <a:p>
            <a:endParaRPr lang="fr-FR" sz="3200" b="1" i="1" dirty="0">
              <a:solidFill>
                <a:srgbClr val="0070C0"/>
              </a:solidFill>
            </a:endParaRPr>
          </a:p>
          <a:p>
            <a:r>
              <a:rPr lang="fr-FR" sz="4000" b="1" i="1" dirty="0">
                <a:solidFill>
                  <a:srgbClr val="0070C0"/>
                </a:solidFill>
              </a:rPr>
              <a:t>Merci de votre attention</a:t>
            </a:r>
          </a:p>
          <a:p>
            <a:endParaRPr lang="fr-FR" sz="4000" b="1" i="1" dirty="0">
              <a:solidFill>
                <a:srgbClr val="0070C0"/>
              </a:solidFill>
            </a:endParaRPr>
          </a:p>
          <a:p>
            <a:r>
              <a:rPr lang="fr-FR" sz="4000" b="1" i="1" dirty="0">
                <a:solidFill>
                  <a:srgbClr val="0070C0"/>
                </a:solidFill>
              </a:rPr>
              <a:t>Prenez soin de vous</a:t>
            </a:r>
          </a:p>
          <a:p>
            <a:endParaRPr lang="fr-FR" sz="4000" b="1" i="1" dirty="0">
              <a:solidFill>
                <a:srgbClr val="0070C0"/>
              </a:solidFill>
            </a:endParaRPr>
          </a:p>
          <a:p>
            <a:endParaRPr lang="fr-FR" sz="3200" b="1" i="1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8BA91E-AD00-45D5-A0DD-D91864863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45402"/>
            <a:ext cx="2492225" cy="12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481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11228</TotalTime>
  <Words>3983</Words>
  <Application>Microsoft Office PowerPoint</Application>
  <PresentationFormat>Grand écran</PresentationFormat>
  <Paragraphs>1273</Paragraphs>
  <Slides>61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69" baseType="lpstr">
      <vt:lpstr>Arial</vt:lpstr>
      <vt:lpstr>Calibri</vt:lpstr>
      <vt:lpstr>Calibri Light</vt:lpstr>
      <vt:lpstr>Century Gothic</vt:lpstr>
      <vt:lpstr>Times New Roman</vt:lpstr>
      <vt:lpstr>TrebuchetMS-Bold</vt:lpstr>
      <vt:lpstr>Wingdings</vt:lpstr>
      <vt:lpstr>Thème Office</vt:lpstr>
      <vt:lpstr>Présentation PowerPoint</vt:lpstr>
      <vt:lpstr>Présentation PowerPoint</vt:lpstr>
      <vt:lpstr>Présentation PowerPoint</vt:lpstr>
      <vt:lpstr>Réforme des retraites</vt:lpstr>
      <vt:lpstr>La CNAVPL</vt:lpstr>
      <vt:lpstr>LE CNOEC</vt:lpstr>
      <vt:lpstr>Présentation PowerPoint</vt:lpstr>
      <vt:lpstr>                   Le nombre d’associations de la Fédération</vt:lpstr>
      <vt:lpstr>                    Evolution de l’effectif des associations </vt:lpstr>
      <vt:lpstr>                             </vt:lpstr>
      <vt:lpstr>Calcul des effectifs : Rappel des règles</vt:lpstr>
      <vt:lpstr>Les e                             Les entrées et sorties des effectifs des associations </vt:lpstr>
      <vt:lpstr>                    Evolution du taux de pénétration d’ECR</vt:lpstr>
      <vt:lpstr>vv</vt:lpstr>
      <vt:lpstr>vv</vt:lpstr>
      <vt:lpstr>                    1.Progression des allocataires de la Cavec </vt:lpstr>
      <vt:lpstr>vv</vt:lpstr>
      <vt:lpstr>                 L’âge des adhérents des associations au 31/12/2022</vt:lpstr>
      <vt:lpstr>Présentation PowerPoint</vt:lpstr>
      <vt:lpstr>Les cotisations des associations </vt:lpstr>
      <vt:lpstr>vv</vt:lpstr>
      <vt:lpstr>                      Que pensez-vous de l’évolution de votre association ces deux dernières années? (12 réponses)                             </vt:lpstr>
      <vt:lpstr>                        Quelles sont les actions que vous souhaitez réaliser dans les deux années?      </vt:lpstr>
      <vt:lpstr>vv</vt:lpstr>
      <vt:lpstr>                      Que pensez-vous des actions menées par ECR ces deux dernières années? (10 réponses)                             </vt:lpstr>
      <vt:lpstr>                        Quelles sont les réalisations marquantes de la fédération ces deux dernières années?      </vt:lpstr>
      <vt:lpstr>                        Quelles sont les actions que doit entreprendre ECR dans les deux prochaines années?      </vt:lpstr>
      <vt:lpstr>Les orientations de la fédération 2023/2024</vt:lpstr>
      <vt:lpstr>Les orientations de la fédération 2023/2024</vt:lpstr>
      <vt:lpstr>Les orientations de la fédération 2023/2024</vt:lpstr>
      <vt:lpstr>Présentation PowerPoint</vt:lpstr>
      <vt:lpstr>Cotisations versées par les associations à la Fédération </vt:lpstr>
      <vt:lpstr>Présentation PowerPoint</vt:lpstr>
      <vt:lpstr>                        Relations avec la Cavec </vt:lpstr>
      <vt:lpstr>        Les revalorisations des pensions des régimes complémentaires                            des sections professionnelles</vt:lpstr>
      <vt:lpstr> </vt:lpstr>
      <vt:lpstr> </vt:lpstr>
      <vt:lpstr>               Offre Francis Lefebvre (1): Documentation fiscale</vt:lpstr>
      <vt:lpstr>               Offre Francis Lefebvre (2): L’ Aide-mémoire du patrimoine</vt:lpstr>
      <vt:lpstr>           Offre AUDIKA</vt:lpstr>
      <vt:lpstr>Mutuelle - VIASANTE  (1)       </vt:lpstr>
      <vt:lpstr>Mutuelle - VIASANTE  (2)       </vt:lpstr>
      <vt:lpstr>Mutuelle - VIASANTE  (4)      </vt:lpstr>
      <vt:lpstr>Mutualia (1)       </vt:lpstr>
      <vt:lpstr>Mutualia (2)       </vt:lpstr>
      <vt:lpstr>Mutualia (3)       </vt:lpstr>
      <vt:lpstr>Offre Thalazur</vt:lpstr>
      <vt:lpstr>Offre Audika</vt:lpstr>
      <vt:lpstr>Le DPR</vt:lpstr>
      <vt:lpstr>Présentation PowerPoint</vt:lpstr>
      <vt:lpstr>                           Evénements organisées pour les associations</vt:lpstr>
      <vt:lpstr>                           Circulaire ECR  2023</vt:lpstr>
      <vt:lpstr>        Communications récentes et à venir</vt:lpstr>
      <vt:lpstr>Présentation PowerPoint</vt:lpstr>
      <vt:lpstr>Présentation PowerPoint</vt:lpstr>
      <vt:lpstr>Présentation PowerPoint</vt:lpstr>
      <vt:lpstr>  </vt:lpstr>
      <vt:lpstr>  Evolution du coaching mémoire ECR sur 8 ans</vt:lpstr>
      <vt:lpstr>   </vt:lpstr>
      <vt:lpstr>Questions diverses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Alain Rolland</dc:creator>
  <cp:lastModifiedBy>Alain Rolland</cp:lastModifiedBy>
  <cp:revision>24</cp:revision>
  <cp:lastPrinted>2023-02-01T18:47:05Z</cp:lastPrinted>
  <dcterms:created xsi:type="dcterms:W3CDTF">2021-02-01T10:42:45Z</dcterms:created>
  <dcterms:modified xsi:type="dcterms:W3CDTF">2023-02-02T16:26:57Z</dcterms:modified>
</cp:coreProperties>
</file>